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9" r:id="rId3"/>
    <p:sldId id="286" r:id="rId4"/>
    <p:sldId id="287" r:id="rId5"/>
    <p:sldId id="299" r:id="rId6"/>
    <p:sldId id="298" r:id="rId7"/>
    <p:sldId id="302" r:id="rId8"/>
    <p:sldId id="300" r:id="rId9"/>
    <p:sldId id="297" r:id="rId10"/>
    <p:sldId id="296" r:id="rId11"/>
    <p:sldId id="295" r:id="rId12"/>
    <p:sldId id="304" r:id="rId13"/>
    <p:sldId id="303" r:id="rId14"/>
    <p:sldId id="30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4711" autoAdjust="0"/>
  </p:normalViewPr>
  <p:slideViewPr>
    <p:cSldViewPr>
      <p:cViewPr varScale="1">
        <p:scale>
          <a:sx n="70" d="100"/>
          <a:sy n="70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 dirty="0"/>
              <a:t>PŘEHLED ÚTRATY ZA TÝDEN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'útrata za týden NA TVORBA GRAFU'!$B$5</c:f>
              <c:strCache>
                <c:ptCount val="1"/>
                <c:pt idx="0">
                  <c:v>Karel</c:v>
                </c:pt>
              </c:strCache>
            </c:strRef>
          </c:tx>
          <c:cat>
            <c:strRef>
              <c:f>'útrata za týden NA TVORBA GRAFU'!$C$4:$G$4</c:f>
              <c:strCache>
                <c:ptCount val="5"/>
                <c:pt idx="0">
                  <c:v>pondělí</c:v>
                </c:pt>
                <c:pt idx="1">
                  <c:v>úterý</c:v>
                </c:pt>
                <c:pt idx="2">
                  <c:v>středa</c:v>
                </c:pt>
                <c:pt idx="3">
                  <c:v>čtvrtek</c:v>
                </c:pt>
                <c:pt idx="4">
                  <c:v>pátek</c:v>
                </c:pt>
              </c:strCache>
            </c:strRef>
          </c:cat>
          <c:val>
            <c:numRef>
              <c:f>'útrata za týden NA TVORBA GRAFU'!$C$5:$G$5</c:f>
              <c:numCache>
                <c:formatCode>#,##0.00\ "Kč"</c:formatCode>
                <c:ptCount val="5"/>
                <c:pt idx="0">
                  <c:v>23</c:v>
                </c:pt>
                <c:pt idx="1">
                  <c:v>7</c:v>
                </c:pt>
                <c:pt idx="2">
                  <c:v>18</c:v>
                </c:pt>
                <c:pt idx="3">
                  <c:v>10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tx>
            <c:strRef>
              <c:f>'útrata za týden NA TVORBA GRAFU'!$B$6</c:f>
              <c:strCache>
                <c:ptCount val="1"/>
                <c:pt idx="0">
                  <c:v>Matyáš</c:v>
                </c:pt>
              </c:strCache>
            </c:strRef>
          </c:tx>
          <c:cat>
            <c:strRef>
              <c:f>'útrata za týden NA TVORBA GRAFU'!$C$4:$G$4</c:f>
              <c:strCache>
                <c:ptCount val="5"/>
                <c:pt idx="0">
                  <c:v>pondělí</c:v>
                </c:pt>
                <c:pt idx="1">
                  <c:v>úterý</c:v>
                </c:pt>
                <c:pt idx="2">
                  <c:v>středa</c:v>
                </c:pt>
                <c:pt idx="3">
                  <c:v>čtvrtek</c:v>
                </c:pt>
                <c:pt idx="4">
                  <c:v>pátek</c:v>
                </c:pt>
              </c:strCache>
            </c:strRef>
          </c:cat>
          <c:val>
            <c:numRef>
              <c:f>'útrata za týden NA TVORBA GRAFU'!$C$6:$G$6</c:f>
              <c:numCache>
                <c:formatCode>#,##0.00\ "Kč"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25</c:v>
                </c:pt>
                <c:pt idx="3">
                  <c:v>21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'útrata za týden NA TVORBA GRAFU'!$B$7</c:f>
              <c:strCache>
                <c:ptCount val="1"/>
                <c:pt idx="0">
                  <c:v>Jan</c:v>
                </c:pt>
              </c:strCache>
            </c:strRef>
          </c:tx>
          <c:cat>
            <c:strRef>
              <c:f>'útrata za týden NA TVORBA GRAFU'!$C$4:$G$4</c:f>
              <c:strCache>
                <c:ptCount val="5"/>
                <c:pt idx="0">
                  <c:v>pondělí</c:v>
                </c:pt>
                <c:pt idx="1">
                  <c:v>úterý</c:v>
                </c:pt>
                <c:pt idx="2">
                  <c:v>středa</c:v>
                </c:pt>
                <c:pt idx="3">
                  <c:v>čtvrtek</c:v>
                </c:pt>
                <c:pt idx="4">
                  <c:v>pátek</c:v>
                </c:pt>
              </c:strCache>
            </c:strRef>
          </c:cat>
          <c:val>
            <c:numRef>
              <c:f>'útrata za týden NA TVORBA GRAFU'!$C$7:$G$7</c:f>
              <c:numCache>
                <c:formatCode>#,##0.00\ "Kč"</c:formatCode>
                <c:ptCount val="5"/>
                <c:pt idx="0">
                  <c:v>0</c:v>
                </c:pt>
                <c:pt idx="1">
                  <c:v>16</c:v>
                </c:pt>
                <c:pt idx="2">
                  <c:v>13</c:v>
                </c:pt>
                <c:pt idx="3">
                  <c:v>6</c:v>
                </c:pt>
                <c:pt idx="4">
                  <c:v>20</c:v>
                </c:pt>
              </c:numCache>
            </c:numRef>
          </c:val>
        </c:ser>
        <c:ser>
          <c:idx val="3"/>
          <c:order val="3"/>
          <c:tx>
            <c:strRef>
              <c:f>'útrata za týden NA TVORBA GRAFU'!$B$8</c:f>
              <c:strCache>
                <c:ptCount val="1"/>
                <c:pt idx="0">
                  <c:v>Petra</c:v>
                </c:pt>
              </c:strCache>
            </c:strRef>
          </c:tx>
          <c:cat>
            <c:strRef>
              <c:f>'útrata za týden NA TVORBA GRAFU'!$C$4:$G$4</c:f>
              <c:strCache>
                <c:ptCount val="5"/>
                <c:pt idx="0">
                  <c:v>pondělí</c:v>
                </c:pt>
                <c:pt idx="1">
                  <c:v>úterý</c:v>
                </c:pt>
                <c:pt idx="2">
                  <c:v>středa</c:v>
                </c:pt>
                <c:pt idx="3">
                  <c:v>čtvrtek</c:v>
                </c:pt>
                <c:pt idx="4">
                  <c:v>pátek</c:v>
                </c:pt>
              </c:strCache>
            </c:strRef>
          </c:cat>
          <c:val>
            <c:numRef>
              <c:f>'útrata za týden NA TVORBA GRAFU'!$C$8:$G$8</c:f>
              <c:numCache>
                <c:formatCode>#,##0.00\ "Kč"</c:formatCode>
                <c:ptCount val="5"/>
                <c:pt idx="0">
                  <c:v>15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12</c:v>
                </c:pt>
              </c:numCache>
            </c:numRef>
          </c:val>
        </c:ser>
        <c:dLbls/>
        <c:shape val="box"/>
        <c:axId val="114406912"/>
        <c:axId val="114408448"/>
        <c:axId val="0"/>
      </c:bar3DChart>
      <c:catAx>
        <c:axId val="114406912"/>
        <c:scaling>
          <c:orientation val="minMax"/>
        </c:scaling>
        <c:axPos val="b"/>
        <c:majorTickMark val="none"/>
        <c:tickLblPos val="nextTo"/>
        <c:crossAx val="114408448"/>
        <c:crosses val="autoZero"/>
        <c:auto val="1"/>
        <c:lblAlgn val="ctr"/>
        <c:lblOffset val="100"/>
      </c:catAx>
      <c:valAx>
        <c:axId val="1144084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PENÍZE</a:t>
                </a:r>
              </a:p>
            </c:rich>
          </c:tx>
          <c:layout/>
        </c:title>
        <c:numFmt formatCode="#,##0.00\ &quot;Kč&quot;" sourceLinked="1"/>
        <c:majorTickMark val="none"/>
        <c:tickLblPos val="nextTo"/>
        <c:crossAx val="1144069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accent6">
        <a:lumMod val="20000"/>
        <a:lumOff val="80000"/>
      </a:schemeClr>
    </a:solidFill>
    <a:effectLst>
      <a:outerShdw blurRad="63500" sx="102000" sy="102000" algn="ctr" rotWithShape="0">
        <a:prstClr val="black">
          <a:alpha val="40000"/>
        </a:prstClr>
      </a:outerShdw>
    </a:effectLst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>
                <a:solidFill>
                  <a:srgbClr val="993366"/>
                </a:solidFill>
              </a:defRPr>
            </a:pPr>
            <a:r>
              <a:rPr lang="cs-CZ" dirty="0">
                <a:solidFill>
                  <a:srgbClr val="993366"/>
                </a:solidFill>
              </a:rPr>
              <a:t>Převody</a:t>
            </a:r>
            <a:r>
              <a:rPr lang="cs-CZ" baseline="0" dirty="0">
                <a:solidFill>
                  <a:srgbClr val="993366"/>
                </a:solidFill>
              </a:rPr>
              <a:t> stupňů</a:t>
            </a:r>
            <a:endParaRPr lang="cs-CZ" dirty="0">
              <a:solidFill>
                <a:srgbClr val="993366"/>
              </a:solidFill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6.5578458429619887E-2"/>
          <c:y val="0.13990875828800703"/>
          <c:w val="0.66208162944938076"/>
          <c:h val="0.82317513303355794"/>
        </c:manualLayout>
      </c:layout>
      <c:lineChart>
        <c:grouping val="standard"/>
        <c:ser>
          <c:idx val="0"/>
          <c:order val="0"/>
          <c:tx>
            <c:strRef>
              <c:f>List1!$B$4</c:f>
              <c:strCache>
                <c:ptCount val="1"/>
                <c:pt idx="0">
                  <c:v>Stupně Celsia</c:v>
                </c:pt>
              </c:strCache>
            </c:strRef>
          </c:tx>
          <c:dLbls>
            <c:dLbl>
              <c:idx val="0"/>
              <c:layout>
                <c:manualLayout>
                  <c:x val="-5.0238510762070969E-2"/>
                  <c:y val="4.513760918269688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5.0238510762070962E-2"/>
                  <c:y val="4.140800490545747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1.3961605584642236E-4"/>
                  <c:y val="3.3948796350978659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cs-CZ"/>
              </a:p>
            </c:txPr>
            <c:dLblPos val="b"/>
            <c:showVal val="1"/>
          </c:dLbls>
          <c:val>
            <c:numRef>
              <c:f>List1!$C$4:$H$4</c:f>
              <c:numCache>
                <c:formatCode>#" "\°\C</c:formatCode>
                <c:ptCount val="6"/>
                <c:pt idx="0">
                  <c:v>-12</c:v>
                </c:pt>
                <c:pt idx="1">
                  <c:v>-10</c:v>
                </c:pt>
                <c:pt idx="2">
                  <c:v>1</c:v>
                </c:pt>
                <c:pt idx="3">
                  <c:v>10</c:v>
                </c:pt>
                <c:pt idx="4">
                  <c:v>38</c:v>
                </c:pt>
                <c:pt idx="5">
                  <c:v>100</c:v>
                </c:pt>
              </c:numCache>
            </c:numRef>
          </c:val>
        </c:ser>
        <c:ser>
          <c:idx val="1"/>
          <c:order val="1"/>
          <c:tx>
            <c:strRef>
              <c:f>List1!$B$5</c:f>
              <c:strCache>
                <c:ptCount val="1"/>
                <c:pt idx="0">
                  <c:v>Stupně Fahrenheita</c:v>
                </c:pt>
              </c:strCache>
            </c:strRef>
          </c:tx>
          <c:dLbls>
            <c:dLbl>
              <c:idx val="4"/>
              <c:layout>
                <c:manualLayout>
                  <c:x val="-9.1279768039466275E-2"/>
                  <c:y val="-7.4974443400612073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0.10756830788821556"/>
                  <c:y val="-2.2759983519260476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dLblPos val="t"/>
            <c:showVal val="1"/>
          </c:dLbls>
          <c:val>
            <c:numRef>
              <c:f>List1!$C$5:$H$5</c:f>
              <c:numCache>
                <c:formatCode>#" "\°\F</c:formatCode>
                <c:ptCount val="6"/>
                <c:pt idx="0">
                  <c:v>10.400000000000002</c:v>
                </c:pt>
                <c:pt idx="1">
                  <c:v>14</c:v>
                </c:pt>
                <c:pt idx="2">
                  <c:v>33.800000000000011</c:v>
                </c:pt>
                <c:pt idx="3">
                  <c:v>50</c:v>
                </c:pt>
                <c:pt idx="4">
                  <c:v>100.4</c:v>
                </c:pt>
                <c:pt idx="5">
                  <c:v>212</c:v>
                </c:pt>
              </c:numCache>
            </c:numRef>
          </c:val>
        </c:ser>
        <c:dLbls>
          <c:showVal val="1"/>
        </c:dLbls>
        <c:marker val="1"/>
        <c:axId val="116113408"/>
        <c:axId val="116114944"/>
      </c:lineChart>
      <c:catAx>
        <c:axId val="116113408"/>
        <c:scaling>
          <c:orientation val="minMax"/>
        </c:scaling>
        <c:axPos val="b"/>
        <c:majorTickMark val="none"/>
        <c:tickLblPos val="nextTo"/>
        <c:crossAx val="116114944"/>
        <c:crosses val="autoZero"/>
        <c:auto val="1"/>
        <c:lblAlgn val="ctr"/>
        <c:lblOffset val="800"/>
      </c:catAx>
      <c:valAx>
        <c:axId val="116114944"/>
        <c:scaling>
          <c:orientation val="minMax"/>
        </c:scaling>
        <c:axPos val="l"/>
        <c:majorGridlines/>
        <c:numFmt formatCode="General" sourceLinked="0"/>
        <c:majorTickMark val="none"/>
        <c:tickLblPos val="nextTo"/>
        <c:crossAx val="116113408"/>
        <c:crosses val="autoZero"/>
        <c:crossBetween val="between"/>
      </c:valAx>
      <c:spPr>
        <a:solidFill>
          <a:srgbClr val="FFFF66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c:spPr>
    </c:plotArea>
    <c:legend>
      <c:legendPos val="r"/>
      <c:layout/>
      <c:txPr>
        <a:bodyPr/>
        <a:lstStyle/>
        <a:p>
          <a:pPr>
            <a:defRPr b="1" i="0">
              <a:solidFill>
                <a:schemeClr val="tx1"/>
              </a:solidFill>
            </a:defRPr>
          </a:pPr>
          <a:endParaRPr lang="cs-CZ"/>
        </a:p>
      </c:txPr>
    </c:legend>
    <c:plotVisOnly val="1"/>
    <c:dispBlanksAs val="zero"/>
  </c:chart>
  <c:spPr>
    <a:solidFill>
      <a:schemeClr val="accent6">
        <a:lumMod val="20000"/>
        <a:lumOff val="80000"/>
      </a:schemeClr>
    </a:solidFill>
    <a:effectLst>
      <a:outerShdw blurRad="63500" sx="102000" sy="102000" algn="ctr" rotWithShape="0">
        <a:prstClr val="black">
          <a:alpha val="40000"/>
        </a:prstClr>
      </a:outerShdw>
    </a:effectLst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 sz="1600" i="1" dirty="0"/>
              <a:t>SLEDOVANOST</a:t>
            </a:r>
            <a:r>
              <a:rPr lang="cs-CZ" sz="1600" i="1" baseline="0" dirty="0"/>
              <a:t> TV STANIC</a:t>
            </a:r>
            <a:endParaRPr lang="en-US" sz="1600" i="1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List1!$C$4</c:f>
              <c:strCache>
                <c:ptCount val="1"/>
                <c:pt idx="0">
                  <c:v>počet diváků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926607611548558E-2"/>
                  <c:y val="-5.8606736657917779E-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3.8513440718699235E-2"/>
                  <c:y val="-0.16036869357062944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6.8043600156217687E-2"/>
                  <c:y val="2.0146098405016525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9.1950657987363002E-2"/>
                  <c:y val="1.1875861889522027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1.3604771739782504E-2"/>
                  <c:y val="-0.1137613942878949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1.3327473130193227E-2"/>
                  <c:y val="-3.6403611479717962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2.1466845370215076E-2"/>
                  <c:y val="-6.177200149177357E-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List1!$B$5:$B$11</c:f>
              <c:strCache>
                <c:ptCount val="7"/>
                <c:pt idx="0">
                  <c:v>ČT1</c:v>
                </c:pt>
                <c:pt idx="1">
                  <c:v>PRIMA COOL</c:v>
                </c:pt>
                <c:pt idx="2">
                  <c:v>PRIMA FAMILY</c:v>
                </c:pt>
                <c:pt idx="3">
                  <c:v>NOVA</c:v>
                </c:pt>
                <c:pt idx="4">
                  <c:v>NOVA CINEMA</c:v>
                </c:pt>
                <c:pt idx="5">
                  <c:v>BARANDOV</c:v>
                </c:pt>
                <c:pt idx="6">
                  <c:v>OSTATNÍ</c:v>
                </c:pt>
              </c:strCache>
            </c:strRef>
          </c:cat>
          <c:val>
            <c:numRef>
              <c:f>List1!$C$5:$C$11</c:f>
              <c:numCache>
                <c:formatCode>General</c:formatCode>
                <c:ptCount val="7"/>
                <c:pt idx="0">
                  <c:v>15</c:v>
                </c:pt>
                <c:pt idx="1">
                  <c:v>45</c:v>
                </c:pt>
                <c:pt idx="2">
                  <c:v>23</c:v>
                </c:pt>
                <c:pt idx="3">
                  <c:v>34</c:v>
                </c:pt>
                <c:pt idx="4">
                  <c:v>21</c:v>
                </c:pt>
                <c:pt idx="5">
                  <c:v>18</c:v>
                </c:pt>
                <c:pt idx="6">
                  <c:v>12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spPr>
    <a:solidFill>
      <a:schemeClr val="accent6">
        <a:lumMod val="20000"/>
        <a:lumOff val="80000"/>
      </a:schemeClr>
    </a:solidFill>
    <a:effectLst>
      <a:outerShdw blurRad="63500" sx="102000" sy="102000" algn="ctr" rotWithShape="0">
        <a:prstClr val="black">
          <a:alpha val="40000"/>
        </a:prstClr>
      </a:outerShdw>
    </a:effectLst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99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9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39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98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87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91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3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15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62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1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078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54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Grafy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6" y="1340768"/>
            <a:ext cx="55446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Používají se pro názorné zobrazení informací.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Důležité informace jsou na první pohled srozumitelné.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Vždy je důležité vybrat správný typ grafu pro daná data.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Typů grafů je celá řada. 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4034"/>
            <a:ext cx="2161579" cy="6318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28352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Plošný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680"/>
          <a:stretch/>
        </p:blipFill>
        <p:spPr bwMode="auto">
          <a:xfrm>
            <a:off x="348661" y="3429000"/>
            <a:ext cx="8424935" cy="14734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91580" y="1556791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Umožňuje zvýraznit rozdíly mezi různými sadami dat v průběhu určitého časového období.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84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XY bodový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1904" y="1268760"/>
            <a:ext cx="78401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Tento typ grafu porovnává dvojice hodnot.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Je vhodné ho použít v případě, že se vykreslené hodnoty nenacházejí v pořadí na ose X nebo pokud představují samostatné hodnoty.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117"/>
          <a:stretch/>
        </p:blipFill>
        <p:spPr bwMode="auto">
          <a:xfrm>
            <a:off x="395536" y="4221088"/>
            <a:ext cx="8352928" cy="17010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024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XY bodový graf - použití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9532" y="1340768"/>
            <a:ext cx="84249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Používá se k tvorbě matematických funkcí, fyzikálních závislostí.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Používáme pro vědecká, technická data.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Například:   graf funkce y=2x-3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		průběh funkce sin, cos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		graf závislosti ujeté dráhy na čase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725"/>
          <a:stretch/>
        </p:blipFill>
        <p:spPr bwMode="auto">
          <a:xfrm>
            <a:off x="466587" y="4653136"/>
            <a:ext cx="8137861" cy="16443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332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Další grafy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7332" y="4929911"/>
            <a:ext cx="4616794" cy="1504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340" y="1184374"/>
            <a:ext cx="4538526" cy="14659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4509120"/>
            <a:ext cx="2520280" cy="16120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099631"/>
            <a:ext cx="2652366" cy="1744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80928"/>
            <a:ext cx="3672408" cy="16370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1836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Sloupcový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051920"/>
            <a:ext cx="7222505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Je vhodný pro srovnávání kategorií a zobrazení jejich změn v čase.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Používáme například pro: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porovnání velikosti států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porovnání platů zaměstnání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porovnání nezaměstnanosti v regionech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780"/>
          <a:stretch/>
        </p:blipFill>
        <p:spPr bwMode="auto">
          <a:xfrm>
            <a:off x="611558" y="4653136"/>
            <a:ext cx="7920881" cy="15895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8706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Ukázka sloupcového grafu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67070744"/>
              </p:ext>
            </p:extLst>
          </p:nvPr>
        </p:nvGraphicFramePr>
        <p:xfrm>
          <a:off x="719572" y="1556792"/>
          <a:ext cx="770485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0469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Spojnicový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240"/>
          <a:stretch/>
        </p:blipFill>
        <p:spPr bwMode="auto">
          <a:xfrm>
            <a:off x="585408" y="5157192"/>
            <a:ext cx="7973181" cy="1224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26039" y="1051920"/>
            <a:ext cx="80919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Používáme pro zobrazení údajů zachycených v čase, časový vývoj nebo trend.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Příklady použití: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porovnání růstu platů zaměstnanců během několika let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vývoj kurzu koruny k dolaru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vývoj nezaměstnanosti během měsíců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znázornění průběhu teplot během měsíce</a:t>
            </a:r>
          </a:p>
        </p:txBody>
      </p:sp>
    </p:spTree>
    <p:extLst>
      <p:ext uri="{BB962C8B-B14F-4D97-AF65-F5344CB8AC3E}">
        <p14:creationId xmlns:p14="http://schemas.microsoft.com/office/powerpoint/2010/main" xmlns="" val="53863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Ukázka spojnicového grafu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7047114"/>
              </p:ext>
            </p:extLst>
          </p:nvPr>
        </p:nvGraphicFramePr>
        <p:xfrm>
          <a:off x="1033301" y="1412776"/>
          <a:ext cx="7077398" cy="4487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92153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Výsečový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009"/>
          <a:stretch/>
        </p:blipFill>
        <p:spPr bwMode="auto">
          <a:xfrm>
            <a:off x="683568" y="5157192"/>
            <a:ext cx="8134075" cy="14245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44575" y="908720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Zobrazuje údaje, které dohromady představují celek nebo 100%.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Příklady použití: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porovnání počtu obyvatel v krajích ČR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porovnání rozlohy světadílů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znázornění sledovanosti televizních pořadů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zastoupení politických stran v parlamentu</a:t>
            </a:r>
          </a:p>
          <a:p>
            <a:pPr marL="800100" lvl="1" indent="-342900">
              <a:lnSpc>
                <a:spcPct val="150000"/>
              </a:lnSpc>
              <a:buFont typeface="Courier New" pitchFamily="49" charset="0"/>
              <a:buChar char="o"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838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Ukázka výsečového grafu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00600639"/>
              </p:ext>
            </p:extLst>
          </p:nvPr>
        </p:nvGraphicFramePr>
        <p:xfrm>
          <a:off x="1304764" y="1556792"/>
          <a:ext cx="6534472" cy="461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31401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Výsečový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051920"/>
            <a:ext cx="85689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Otázka k zamyšlení:</a:t>
            </a:r>
          </a:p>
          <a:p>
            <a:pPr lvl="1"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Proč není vhodné používat výsečový graf </a:t>
            </a:r>
          </a:p>
          <a:p>
            <a:pPr lvl="1"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 porovnání počtu procent nezaměstnanosti mezi jednotlivými kraji?</a:t>
            </a:r>
          </a:p>
          <a:p>
            <a:pPr lvl="1">
              <a:lnSpc>
                <a:spcPct val="150000"/>
              </a:lnSpc>
            </a:pPr>
            <a:r>
              <a:rPr lang="cs-CZ" sz="2800" b="1" dirty="0">
                <a:latin typeface="Calibri" pitchFamily="34" charset="0"/>
                <a:cs typeface="Calibri" pitchFamily="34" charset="0"/>
              </a:rPr>
              <a:t>Odpověď:</a:t>
            </a:r>
          </a:p>
          <a:p>
            <a:pPr lvl="1">
              <a:lnSpc>
                <a:spcPct val="150000"/>
              </a:lnSpc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Tato čísla nedávají dohromady 100%.</a:t>
            </a:r>
          </a:p>
          <a:p>
            <a:pPr lvl="1">
              <a:lnSpc>
                <a:spcPct val="150000"/>
              </a:lnSpc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Není možné aby po sečtení údajů za celou Českou republiku vyšla nezaměstnanost 100%.</a:t>
            </a:r>
          </a:p>
          <a:p>
            <a:pPr lvl="1" algn="ctr">
              <a:lnSpc>
                <a:spcPct val="150000"/>
              </a:lnSpc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931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Pruhový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835"/>
          <a:stretch/>
        </p:blipFill>
        <p:spPr bwMode="auto">
          <a:xfrm>
            <a:off x="253026" y="3040776"/>
            <a:ext cx="8637948" cy="22604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0321" y="1785715"/>
            <a:ext cx="734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Nejvhodnější typ pro porovnávání více hodnot.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9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315</Words>
  <Application>Microsoft Office PowerPoint</Application>
  <PresentationFormat>Předvádění na obrazovce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70</cp:revision>
  <dcterms:created xsi:type="dcterms:W3CDTF">2012-12-05T19:17:16Z</dcterms:created>
  <dcterms:modified xsi:type="dcterms:W3CDTF">2014-01-17T09:25:21Z</dcterms:modified>
</cp:coreProperties>
</file>