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2" r:id="rId3"/>
    <p:sldId id="265" r:id="rId4"/>
    <p:sldId id="266" r:id="rId5"/>
    <p:sldId id="267" r:id="rId6"/>
    <p:sldId id="264" r:id="rId7"/>
    <p:sldId id="263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62" autoAdjust="0"/>
    <p:restoredTop sz="94660"/>
  </p:normalViewPr>
  <p:slideViewPr>
    <p:cSldViewPr>
      <p:cViewPr varScale="1">
        <p:scale>
          <a:sx n="69" d="100"/>
          <a:sy n="69" d="100"/>
        </p:scale>
        <p:origin x="-11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0010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9911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7073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90475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372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0322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8487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5469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6986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2119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9132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495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Úvod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39552" y="1484784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V mnoha vzorcích si vystačíme pouze se základními matematickými znaménky.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MS Excel zná celou řadu užitečných vzorců, které můžeme využívat při vlastních výpočtech.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Při vkládání vzorců nám nabízí nápovědu, která nás krátce informuje o tom, co daný vzorec počítá.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9697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Zdroje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67544" y="1124744"/>
            <a:ext cx="82089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Obrázky: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>
                <a:latin typeface="Calibri" pitchFamily="34" charset="0"/>
                <a:cs typeface="Calibri" pitchFamily="34" charset="0"/>
              </a:rPr>
              <a:t>Vlastní, snímky obrazovky aplikace Excel systému Microsoft Office 2010.</a:t>
            </a:r>
            <a:endParaRPr lang="cs-CZ" sz="2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7980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Funkce ZAOKROUHLIT  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259632" y="1412776"/>
            <a:ext cx="698477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 Funkce ZAOKROUHLIT zaokrouhlí číslo         na zadaný počet číslic.</a:t>
            </a:r>
          </a:p>
          <a:p>
            <a:pPr algn="ctr">
              <a:lnSpc>
                <a:spcPct val="150000"/>
              </a:lnSpc>
            </a:pP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=ZAOKROUHLIT(</a:t>
            </a:r>
            <a:r>
              <a:rPr lang="cs-CZ" sz="28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číslo; číslice</a:t>
            </a: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cs-CZ" sz="28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Povinné argumenty: </a:t>
            </a:r>
          </a:p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itchFamily="34" charset="0"/>
              <a:buChar char="•"/>
            </a:pPr>
            <a:r>
              <a:rPr lang="cs-CZ" sz="28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Číslo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→ jde o číslo, které chceme zaokrouhlit</a:t>
            </a:r>
          </a:p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itchFamily="34" charset="0"/>
              <a:buChar char="•"/>
            </a:pPr>
            <a:r>
              <a:rPr lang="cs-CZ" sz="28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Číslice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→ určuje počet číslic, na které chceme zadané číslo zaokrouhlit</a:t>
            </a:r>
          </a:p>
        </p:txBody>
      </p:sp>
    </p:spTree>
    <p:extLst>
      <p:ext uri="{BB962C8B-B14F-4D97-AF65-F5344CB8AC3E}">
        <p14:creationId xmlns:p14="http://schemas.microsoft.com/office/powerpoint/2010/main" xmlns="" val="2087014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Argument </a:t>
            </a:r>
            <a:r>
              <a:rPr lang="cs-CZ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číslice</a:t>
            </a:r>
            <a:endParaRPr lang="cs-CZ" sz="4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55576" y="1484784"/>
            <a:ext cx="78488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Argument číslice je </a:t>
            </a: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větší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než </a:t>
            </a: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0 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→ číslo bude zaokrouhleno na zadaný počet desetinných míst.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Argument číslice je </a:t>
            </a: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roven 0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→ číslo bude zaokrouhleno na nejbližší celé číslo.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Argument číslice </a:t>
            </a: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menší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než </a:t>
            </a: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0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→ číslo bude zaokrouhleno směrem doleva od desetinné čárky.</a:t>
            </a:r>
          </a:p>
        </p:txBody>
      </p:sp>
    </p:spTree>
    <p:extLst>
      <p:ext uri="{BB962C8B-B14F-4D97-AF65-F5344CB8AC3E}">
        <p14:creationId xmlns:p14="http://schemas.microsoft.com/office/powerpoint/2010/main" xmlns="" val="1557910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Argument </a:t>
            </a:r>
            <a:r>
              <a:rPr lang="cs-CZ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číslice</a:t>
            </a:r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endParaRPr lang="cs-CZ" sz="40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56278" y="2822753"/>
            <a:ext cx="2666114" cy="830997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4800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9 456,194</a:t>
            </a:r>
            <a:endParaRPr lang="cs-CZ" sz="4800" b="1" dirty="0">
              <a:solidFill>
                <a:schemeClr val="accent6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Zaoblený obdélníkový popisek 8"/>
          <p:cNvSpPr/>
          <p:nvPr/>
        </p:nvSpPr>
        <p:spPr>
          <a:xfrm>
            <a:off x="0" y="2826821"/>
            <a:ext cx="2592288" cy="1008112"/>
          </a:xfrm>
          <a:prstGeom prst="wedgeRoundRectCallout">
            <a:avLst>
              <a:gd name="adj1" fmla="val 81148"/>
              <a:gd name="adj2" fmla="val -14486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Argument číslice je roven -3</a:t>
            </a:r>
            <a:endParaRPr lang="cs-CZ" sz="2400" dirty="0">
              <a:solidFill>
                <a:schemeClr val="accent6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Zaoblený obdélníkový popisek 9"/>
          <p:cNvSpPr/>
          <p:nvPr/>
        </p:nvSpPr>
        <p:spPr>
          <a:xfrm>
            <a:off x="578756" y="1484784"/>
            <a:ext cx="2481076" cy="1008112"/>
          </a:xfrm>
          <a:prstGeom prst="wedgeRoundRectCallout">
            <a:avLst>
              <a:gd name="adj1" fmla="val 86785"/>
              <a:gd name="adj2" fmla="val 108973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Argument číslice je roven -2</a:t>
            </a:r>
            <a:endParaRPr lang="cs-CZ" sz="2400" dirty="0">
              <a:solidFill>
                <a:schemeClr val="accent6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Zaoblený obdélníkový popisek 10"/>
          <p:cNvSpPr/>
          <p:nvPr/>
        </p:nvSpPr>
        <p:spPr>
          <a:xfrm>
            <a:off x="6588224" y="4331319"/>
            <a:ext cx="2376264" cy="1008112"/>
          </a:xfrm>
          <a:prstGeom prst="wedgeRoundRectCallout">
            <a:avLst>
              <a:gd name="adj1" fmla="val -86599"/>
              <a:gd name="adj2" fmla="val -141724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Argument číslice je roven 3</a:t>
            </a:r>
            <a:endParaRPr lang="cs-CZ" sz="2400" dirty="0">
              <a:solidFill>
                <a:schemeClr val="accent6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Zaoblený obdélníkový popisek 11"/>
          <p:cNvSpPr/>
          <p:nvPr/>
        </p:nvSpPr>
        <p:spPr>
          <a:xfrm>
            <a:off x="3059832" y="5335736"/>
            <a:ext cx="3240360" cy="1008112"/>
          </a:xfrm>
          <a:prstGeom prst="wedgeRoundRectCallout">
            <a:avLst>
              <a:gd name="adj1" fmla="val 9816"/>
              <a:gd name="adj2" fmla="val -239987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Argument číslice je roven 1</a:t>
            </a:r>
            <a:endParaRPr lang="cs-CZ" sz="2400" dirty="0">
              <a:solidFill>
                <a:schemeClr val="accent6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Zaoblený obdélníkový popisek 12"/>
          <p:cNvSpPr/>
          <p:nvPr/>
        </p:nvSpPr>
        <p:spPr>
          <a:xfrm>
            <a:off x="3557836" y="1196752"/>
            <a:ext cx="2376264" cy="1008112"/>
          </a:xfrm>
          <a:prstGeom prst="wedgeRoundRectCallout">
            <a:avLst>
              <a:gd name="adj1" fmla="val -6645"/>
              <a:gd name="adj2" fmla="val 131649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Argument číslice je roven 0</a:t>
            </a:r>
            <a:endParaRPr lang="cs-CZ" sz="2400" dirty="0">
              <a:solidFill>
                <a:schemeClr val="accent6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Zaoblený obdélníkový popisek 13"/>
          <p:cNvSpPr/>
          <p:nvPr/>
        </p:nvSpPr>
        <p:spPr>
          <a:xfrm>
            <a:off x="144016" y="5315148"/>
            <a:ext cx="2448272" cy="1008112"/>
          </a:xfrm>
          <a:prstGeom prst="wedgeRoundRectCallout">
            <a:avLst>
              <a:gd name="adj1" fmla="val 116675"/>
              <a:gd name="adj2" fmla="val -239987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Argument číslice je roven -1</a:t>
            </a:r>
            <a:endParaRPr lang="cs-CZ" sz="2400" dirty="0">
              <a:solidFill>
                <a:schemeClr val="accent6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Zaoblený obdélníkový popisek 14"/>
          <p:cNvSpPr/>
          <p:nvPr/>
        </p:nvSpPr>
        <p:spPr>
          <a:xfrm>
            <a:off x="6602288" y="1700808"/>
            <a:ext cx="2398080" cy="1008112"/>
          </a:xfrm>
          <a:prstGeom prst="wedgeRoundRectCallout">
            <a:avLst>
              <a:gd name="adj1" fmla="val -103481"/>
              <a:gd name="adj2" fmla="val 88817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Argument číslice je roven 2</a:t>
            </a:r>
            <a:endParaRPr lang="cs-CZ" sz="2400" dirty="0">
              <a:solidFill>
                <a:schemeClr val="accent6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5384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Příklad </a:t>
            </a:r>
            <a:endParaRPr lang="cs-CZ" sz="40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37444" y="1196752"/>
            <a:ext cx="6871112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Zaokrouhli </a:t>
            </a:r>
            <a:r>
              <a:rPr lang="cs-CZ" sz="2800" dirty="0">
                <a:latin typeface="Calibri" pitchFamily="34" charset="0"/>
                <a:cs typeface="Calibri" pitchFamily="34" charset="0"/>
              </a:rPr>
              <a:t>číslo 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56,457: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arenR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na setiny: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20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       </a:t>
            </a: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=</a:t>
            </a:r>
            <a:r>
              <a:rPr lang="cs-CZ" sz="2800" b="1" dirty="0">
                <a:latin typeface="Calibri" pitchFamily="34" charset="0"/>
                <a:cs typeface="Calibri" pitchFamily="34" charset="0"/>
              </a:rPr>
              <a:t>ZAOKROUHLIT (56,457;2</a:t>
            </a: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)      →     </a:t>
            </a:r>
            <a:r>
              <a:rPr lang="cs-CZ" sz="2800" b="1" dirty="0">
                <a:latin typeface="Calibri" pitchFamily="34" charset="0"/>
                <a:cs typeface="Calibri" pitchFamily="34" charset="0"/>
              </a:rPr>
              <a:t>56,46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arenR" startAt="2"/>
            </a:pPr>
            <a:r>
              <a:rPr lang="cs-CZ" sz="2800" dirty="0">
                <a:latin typeface="Calibri" pitchFamily="34" charset="0"/>
                <a:cs typeface="Calibri" pitchFamily="34" charset="0"/>
              </a:rPr>
              <a:t>n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a desítky:</a:t>
            </a:r>
          </a:p>
          <a:p>
            <a:pPr>
              <a:lnSpc>
                <a:spcPct val="200000"/>
              </a:lnSpc>
            </a:pPr>
            <a:r>
              <a:rPr lang="cs-CZ" sz="28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      =ZAOKROUHLIT(56,457;-1)     →     60</a:t>
            </a:r>
            <a:endParaRPr lang="cs-CZ" sz="28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0677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Funkce  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55576" y="1340768"/>
            <a:ext cx="7848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b="1" dirty="0" smtClean="0">
                <a:latin typeface="Calibri" pitchFamily="34" charset="0"/>
                <a:cs typeface="Calibri" pitchFamily="34" charset="0"/>
              </a:rPr>
              <a:t>ZAOKR.DOLŮ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 – zaokrouhlí číslo dolů, směrem k nule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b="1" dirty="0" smtClean="0">
                <a:latin typeface="Calibri" pitchFamily="34" charset="0"/>
                <a:cs typeface="Calibri" pitchFamily="34" charset="0"/>
              </a:rPr>
              <a:t>ZAOKR.NAHORU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 – zaokrouhlí číslo na nejbližší celé číslo nebo na nejbližší násobek zadané hodnoty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b="1" dirty="0" smtClean="0">
                <a:latin typeface="Calibri" pitchFamily="34" charset="0"/>
                <a:cs typeface="Calibri" pitchFamily="34" charset="0"/>
              </a:rPr>
              <a:t>ZAOKROUHLIT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 – zaokrouhlí číslo na zadaný počet číslic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b="1" dirty="0" smtClean="0">
                <a:latin typeface="Calibri" pitchFamily="34" charset="0"/>
                <a:cs typeface="Calibri" pitchFamily="34" charset="0"/>
              </a:rPr>
              <a:t>ZAOKROUHLIT.NA.LICHÉ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 – zaokrouhlí číslo nahoru na nejbližší celé liché číslo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b="1" dirty="0" smtClean="0">
                <a:latin typeface="Calibri" pitchFamily="34" charset="0"/>
                <a:cs typeface="Calibri" pitchFamily="34" charset="0"/>
              </a:rPr>
              <a:t>ZAOKROUHLIT.NA.SUDÉ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 – zaokrouhlí číslo nahoru na nejbližší celé sudé číslo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0144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Cvičení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63588" y="1051920"/>
            <a:ext cx="74168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Přepiš si tabulku podle vzoru.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Pomocí funkce ZAOKROUHLIT dopočítej druhý sloupeček tabulky.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36915"/>
            <a:ext cx="6480720" cy="398342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91758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Řešení 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65151" y="1237804"/>
            <a:ext cx="6948772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Podle vzoru si zkontrolujte správné vzorce: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7883" y="2524563"/>
            <a:ext cx="8648233" cy="29523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39799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Řešení 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63588" y="1196752"/>
            <a:ext cx="69487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Podle vzoru si zkontrolujte správné výsledky: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9024" y="2204862"/>
            <a:ext cx="6325951" cy="414319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372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300</Words>
  <Application>Microsoft Office PowerPoint</Application>
  <PresentationFormat>Předvádění na obrazovce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Aerodynamika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 Bazant</dc:creator>
  <cp:lastModifiedBy>Petr Bazant</cp:lastModifiedBy>
  <cp:revision>30</cp:revision>
  <dcterms:created xsi:type="dcterms:W3CDTF">2012-12-15T12:17:40Z</dcterms:created>
  <dcterms:modified xsi:type="dcterms:W3CDTF">2014-01-17T09:06:57Z</dcterms:modified>
</cp:coreProperties>
</file>