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74" r:id="rId3"/>
    <p:sldId id="263" r:id="rId4"/>
    <p:sldId id="273" r:id="rId5"/>
    <p:sldId id="261" r:id="rId6"/>
    <p:sldId id="265" r:id="rId7"/>
    <p:sldId id="270" r:id="rId8"/>
    <p:sldId id="271" r:id="rId9"/>
    <p:sldId id="269" r:id="rId10"/>
    <p:sldId id="27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6842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297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440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7139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0641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70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7823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4307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83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21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6422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163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Základní zásady </a:t>
            </a:r>
          </a:p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 výpočty v buňce 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96113" y="2060848"/>
            <a:ext cx="7576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K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aždý vzorec musí začínat znakem „rovná se“ =.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Pokud znak nenapíšeme, program nic nespočítá.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Zápis vzorce nesmí obsahovat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mezery.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Při výpočtech pracujeme s adresami buněk.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O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blast označujeme pomocí dvojtečky (například B1:B5).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Adresy zůstávají pevné, hodnoty v buňkách můžeme měnit.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154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Základní zásady</a:t>
            </a:r>
          </a:p>
          <a:p>
            <a:pPr algn="ctr"/>
            <a:r>
              <a:rPr lang="cs-CZ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ro výpočty v buňce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4462" y="2204864"/>
            <a:ext cx="780893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 startAt="7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Parametry funkcí musí být uzavřené v kulatých závorkách.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 startAt="7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Parametry oddělujeme středníkem.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 startAt="7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Při psaní vzorců platí priorita matematických operací.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 startAt="7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Výpočty můžeme provádět i pomocí funkcí.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 startAt="7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Vzorce jsou již připraveny k vložení do dané oblasti.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 startAt="7"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163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Vložení funkce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6153"/>
            <a:ext cx="5112568" cy="18627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67544" y="1550395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Funkci můžeme vložit z více míst, například: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8072" y="1051920"/>
            <a:ext cx="5187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Funkce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=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připravený vzorec pro výpočet.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231000" y="4653136"/>
            <a:ext cx="4217504" cy="1080120"/>
          </a:xfrm>
          <a:prstGeom prst="wedgeRoundRectCallout">
            <a:avLst>
              <a:gd name="adj1" fmla="val -8499"/>
              <a:gd name="adj2" fmla="val -163623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Calibri" pitchFamily="34" charset="0"/>
                <a:cs typeface="Calibri" pitchFamily="34" charset="0"/>
              </a:rPr>
              <a:t>Na kartě vzorce →klepneme na </a:t>
            </a:r>
            <a:r>
              <a:rPr lang="cs-CZ" sz="2400" i="1" dirty="0">
                <a:latin typeface="Calibri" pitchFamily="34" charset="0"/>
                <a:cs typeface="Calibri" pitchFamily="34" charset="0"/>
              </a:rPr>
              <a:t>vložit </a:t>
            </a:r>
            <a:r>
              <a:rPr lang="cs-CZ" sz="2400" i="1" dirty="0" smtClean="0">
                <a:latin typeface="Calibri" pitchFamily="34" charset="0"/>
                <a:cs typeface="Calibri" pitchFamily="34" charset="0"/>
              </a:rPr>
              <a:t>funkci</a:t>
            </a:r>
            <a:endParaRPr lang="cs-CZ" sz="2400" i="1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4788024" y="4653136"/>
            <a:ext cx="4217504" cy="1080120"/>
          </a:xfrm>
          <a:prstGeom prst="wedgeRoundRectCallout">
            <a:avLst>
              <a:gd name="adj1" fmla="val -51921"/>
              <a:gd name="adj2" fmla="val -114240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Calibri" pitchFamily="34" charset="0"/>
                <a:cs typeface="Calibri" pitchFamily="34" charset="0"/>
              </a:rPr>
              <a:t>Klepneme na tlačítko </a:t>
            </a:r>
            <a:r>
              <a:rPr lang="cs-CZ" sz="2400" i="1" dirty="0">
                <a:latin typeface="Calibri" pitchFamily="34" charset="0"/>
                <a:cs typeface="Calibri" pitchFamily="34" charset="0"/>
              </a:rPr>
              <a:t>vložit funkci 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v řádku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vzorců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407915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35533"/>
            <a:ext cx="2952328" cy="34291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589459"/>
            <a:ext cx="2520280" cy="3150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Vložení funkce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1051920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Další místa, odkud můžeme vkládat vzorce: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231000" y="5517232"/>
            <a:ext cx="4217504" cy="1080120"/>
          </a:xfrm>
          <a:prstGeom prst="wedgeRoundRectCallout">
            <a:avLst>
              <a:gd name="adj1" fmla="val -20048"/>
              <a:gd name="adj2" fmla="val -366206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Calibri" pitchFamily="34" charset="0"/>
                <a:cs typeface="Calibri" pitchFamily="34" charset="0"/>
              </a:rPr>
              <a:t>Na kartě </a:t>
            </a:r>
            <a:r>
              <a:rPr lang="cs-CZ" sz="2400" i="1" dirty="0" smtClean="0">
                <a:latin typeface="Calibri" pitchFamily="34" charset="0"/>
                <a:cs typeface="Calibri" pitchFamily="34" charset="0"/>
              </a:rPr>
              <a:t>Domů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→</a:t>
            </a:r>
            <a:r>
              <a:rPr lang="cs-CZ" sz="2400" i="1" dirty="0">
                <a:latin typeface="Calibri" pitchFamily="34" charset="0"/>
                <a:cs typeface="Calibri" pitchFamily="34" charset="0"/>
              </a:rPr>
              <a:t>Ú</a:t>
            </a:r>
            <a:r>
              <a:rPr lang="cs-CZ" sz="2400" i="1" dirty="0" smtClean="0">
                <a:latin typeface="Calibri" pitchFamily="34" charset="0"/>
                <a:cs typeface="Calibri" pitchFamily="34" charset="0"/>
              </a:rPr>
              <a:t>pravy</a:t>
            </a:r>
            <a:endParaRPr lang="cs-CZ" sz="2400" i="1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4859300" y="1735533"/>
            <a:ext cx="4217504" cy="1080120"/>
          </a:xfrm>
          <a:prstGeom prst="wedgeRoundRectCallout">
            <a:avLst>
              <a:gd name="adj1" fmla="val -19877"/>
              <a:gd name="adj2" fmla="val 138211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  <a:cs typeface="Calibri" pitchFamily="34" charset="0"/>
              </a:rPr>
              <a:t>Pokud známe název funkce, začneme psát do buňky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495035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Příklad vložení funkce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1"/>
          <p:cNvSpPr txBox="1"/>
          <p:nvPr/>
        </p:nvSpPr>
        <p:spPr>
          <a:xfrm>
            <a:off x="587242" y="963395"/>
            <a:ext cx="78488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Klepneme na buňku, do které budeme zadávat vzorec.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Klepneme na tlačítko vložit funkci v řádku vzorců.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Vyhledáme funkci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a stiskneme OK.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6771" y="2708920"/>
            <a:ext cx="4618448" cy="39784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02207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Příklad vložení funkce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1"/>
          <p:cNvSpPr txBox="1"/>
          <p:nvPr/>
        </p:nvSpPr>
        <p:spPr>
          <a:xfrm>
            <a:off x="611559" y="1051920"/>
            <a:ext cx="72928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Zadáme argumenty funkce.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Myší vybereme odkaz na buňku (oblast).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Stiskem OK ukončíme.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4751" y="2836171"/>
            <a:ext cx="6774498" cy="38422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05280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Automatické dokončování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82053" y="1051920"/>
            <a:ext cx="85938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Do buňky zadáme znak =.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Z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ačneme psát název vzorce.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A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plikace nabídne seznam funkcí, zobrazí nápovědu funkce.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vojklikem vložíme funkci.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6784" y="3433068"/>
            <a:ext cx="4320480" cy="30232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47369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63390" y="504646"/>
            <a:ext cx="7919788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Zadáme, nebo myší vybereme argumenty.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5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Potvrdíme klávesou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Enter.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3076627" cy="21309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5577" y="4109930"/>
            <a:ext cx="3022442" cy="23080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aoblený obdélníkový popisek 10"/>
          <p:cNvSpPr/>
          <p:nvPr/>
        </p:nvSpPr>
        <p:spPr>
          <a:xfrm>
            <a:off x="505780" y="5293801"/>
            <a:ext cx="4217504" cy="1080120"/>
          </a:xfrm>
          <a:prstGeom prst="wedgeRoundRectCallout">
            <a:avLst>
              <a:gd name="adj1" fmla="val 79690"/>
              <a:gd name="adj2" fmla="val -51144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Calibri" pitchFamily="34" charset="0"/>
                <a:cs typeface="Calibri" pitchFamily="34" charset="0"/>
              </a:rPr>
              <a:t>Po vybrání argumentů potvrdíme klávesou </a:t>
            </a:r>
            <a:r>
              <a:rPr lang="cs-CZ" sz="2400" b="1" i="1" dirty="0">
                <a:latin typeface="Calibri" pitchFamily="34" charset="0"/>
                <a:cs typeface="Calibri" pitchFamily="34" charset="0"/>
              </a:rPr>
              <a:t>Enter</a:t>
            </a:r>
          </a:p>
        </p:txBody>
      </p:sp>
      <p:sp>
        <p:nvSpPr>
          <p:cNvPr id="12" name="Zaoblený obdélníkový popisek 11"/>
          <p:cNvSpPr/>
          <p:nvPr/>
        </p:nvSpPr>
        <p:spPr>
          <a:xfrm>
            <a:off x="4198708" y="2445499"/>
            <a:ext cx="4217504" cy="1080120"/>
          </a:xfrm>
          <a:prstGeom prst="wedgeRoundRectCallout">
            <a:avLst>
              <a:gd name="adj1" fmla="val -111040"/>
              <a:gd name="adj2" fmla="val 76455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Calibri" pitchFamily="34" charset="0"/>
                <a:cs typeface="Calibri" pitchFamily="34" charset="0"/>
              </a:rPr>
              <a:t>Po kliknutí na </a:t>
            </a:r>
            <a:r>
              <a:rPr lang="cs-CZ" sz="2400" b="1" i="1" dirty="0">
                <a:latin typeface="Calibri" pitchFamily="34" charset="0"/>
                <a:cs typeface="Calibri" pitchFamily="34" charset="0"/>
              </a:rPr>
              <a:t>číslo 1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 můžeme vybrat argumenty funkce</a:t>
            </a:r>
          </a:p>
        </p:txBody>
      </p:sp>
    </p:spTree>
    <p:extLst>
      <p:ext uri="{BB962C8B-B14F-4D97-AF65-F5344CB8AC3E}">
        <p14:creationId xmlns:p14="http://schemas.microsoft.com/office/powerpoint/2010/main" xmlns="" val="1718372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Umíš odpovědět?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36004" y="1484784"/>
            <a:ext cx="727199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Jakými způsoby můžeme vkládat vzorce?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Jakým znakem začíná každý výpočet v Excelu?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Čím oddělujeme argumenty funkce?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Může zápis vzorce obsahovat mezery?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Jak označíme ve vzorci oblast buněk?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Vyjmenuj základní pravidla při psaní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vzorců. 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675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304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37</cp:revision>
  <dcterms:created xsi:type="dcterms:W3CDTF">2012-12-15T11:58:46Z</dcterms:created>
  <dcterms:modified xsi:type="dcterms:W3CDTF">2014-01-17T08:59:50Z</dcterms:modified>
</cp:coreProperties>
</file>