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7" r:id="rId3"/>
    <p:sldId id="262" r:id="rId4"/>
    <p:sldId id="278" r:id="rId5"/>
    <p:sldId id="289" r:id="rId6"/>
    <p:sldId id="28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8681" autoAdjust="0"/>
    <p:restoredTop sz="94660"/>
  </p:normalViewPr>
  <p:slideViewPr>
    <p:cSldViewPr>
      <p:cViewPr varScale="1">
        <p:scale>
          <a:sx n="69" d="100"/>
          <a:sy n="69" d="100"/>
        </p:scale>
        <p:origin x="-11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8998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993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7396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3986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1879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3917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3433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93150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06278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219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0781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814C755-8740-497D-9CAC-060564A8BC90}" type="datetimeFigureOut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17.1.2014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A9C4CE8-3640-4882-BFD0-DE2EDC636174}" type="slidenum">
              <a:rPr lang="cs-CZ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cs-CZ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7545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Microsoft Excel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1628799"/>
            <a:ext cx="82089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>
                <a:latin typeface="Calibri" pitchFamily="34" charset="0"/>
                <a:cs typeface="Calibri" pitchFamily="34" charset="0"/>
              </a:rPr>
              <a:t>E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ditor z kancelářského balíku Microsoft Office.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Patří mezi tabulkové kalkulátory – aplikace, která hromadně zpracovává data.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Konkurenční program – </a:t>
            </a:r>
            <a:r>
              <a:rPr lang="cs-CZ" sz="2800" b="1" i="1" dirty="0" smtClean="0">
                <a:latin typeface="Calibri" pitchFamily="34" charset="0"/>
                <a:cs typeface="Calibri" pitchFamily="34" charset="0"/>
              </a:rPr>
              <a:t>Cals</a:t>
            </a:r>
            <a:r>
              <a:rPr lang="cs-CZ" sz="2800" i="1" dirty="0" smtClean="0">
                <a:latin typeface="Calibri" pitchFamily="34" charset="0"/>
                <a:cs typeface="Calibri" pitchFamily="34" charset="0"/>
              </a:rPr>
              <a:t> – 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součást kancelářského balíku OpenOffice.org.</a:t>
            </a:r>
          </a:p>
        </p:txBody>
      </p:sp>
    </p:spTree>
    <p:extLst>
      <p:ext uri="{BB962C8B-B14F-4D97-AF65-F5344CB8AC3E}">
        <p14:creationId xmlns:p14="http://schemas.microsoft.com/office/powerpoint/2010/main" xmlns="" val="2005401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Microsoft Excel</a:t>
            </a:r>
          </a:p>
          <a:p>
            <a:pPr algn="ctr"/>
            <a:r>
              <a:rPr lang="cs-CZ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Použití</a:t>
            </a:r>
            <a:endParaRPr lang="cs-CZ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79116" y="1844824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tvorba tabulek, grafů, formulářů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hromadné zpracování dat 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třídění, filtrování dat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základní i složité matematické, fyzikální výpočty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umožňuje práci s obrázky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cs-CZ" sz="2800" dirty="0">
                <a:latin typeface="Calibri" pitchFamily="34" charset="0"/>
                <a:cs typeface="Calibri" pitchFamily="34" charset="0"/>
              </a:rPr>
              <a:t>v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kládání jednoduchých automatických tvarů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13621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Dokument v Excelu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99592" y="1700808"/>
            <a:ext cx="689970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Dokument v Excelu se nazývá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sešit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Stránka v sešitě se nazývá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list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cs-CZ" sz="2800" dirty="0" smtClean="0">
                <a:latin typeface="Calibri" pitchFamily="34" charset="0"/>
                <a:cs typeface="Calibri" pitchFamily="34" charset="0"/>
              </a:rPr>
              <a:t>Data jsou ukládána a organizována v </a:t>
            </a:r>
            <a:r>
              <a:rPr lang="cs-CZ" sz="2800" b="1" dirty="0" smtClean="0">
                <a:latin typeface="Calibri" pitchFamily="34" charset="0"/>
                <a:cs typeface="Calibri" pitchFamily="34" charset="0"/>
              </a:rPr>
              <a:t>buňkách</a:t>
            </a:r>
            <a:r>
              <a:rPr lang="cs-CZ" sz="2800" dirty="0" smtClean="0">
                <a:latin typeface="Calibri" pitchFamily="34" charset="0"/>
                <a:cs typeface="Calibri" pitchFamily="34" charset="0"/>
              </a:rPr>
              <a:t>.</a:t>
            </a:r>
            <a:endParaRPr lang="cs-CZ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8313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6605" y="1211257"/>
            <a:ext cx="9001125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Excel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35396" y="3356992"/>
            <a:ext cx="79208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Po otevření programu MS Excel uvidíme jednu velkou tabulku složenou z pravidelné mřížky.</a:t>
            </a:r>
            <a:endParaRPr lang="cs-CZ" sz="28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357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Orientace v programu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7" y="1167356"/>
            <a:ext cx="9001125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ovéPole 11"/>
          <p:cNvSpPr txBox="1"/>
          <p:nvPr/>
        </p:nvSpPr>
        <p:spPr>
          <a:xfrm>
            <a:off x="3734500" y="4703033"/>
            <a:ext cx="3285771" cy="52322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>
            <a:solidFill>
              <a:schemeClr val="accent6"/>
            </a:solidFill>
          </a:ln>
          <a:effectLst>
            <a:innerShdw blurRad="114300">
              <a:prstClr val="black"/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PRACOVNÍ PLOCHA</a:t>
            </a:r>
            <a:endParaRPr lang="cs-CZ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Čárový popisek 2 14"/>
          <p:cNvSpPr/>
          <p:nvPr/>
        </p:nvSpPr>
        <p:spPr>
          <a:xfrm>
            <a:off x="4080831" y="3538174"/>
            <a:ext cx="2643224" cy="612648"/>
          </a:xfrm>
          <a:prstGeom prst="borderCallout2">
            <a:avLst>
              <a:gd name="adj1" fmla="val 47772"/>
              <a:gd name="adj2" fmla="val -645"/>
              <a:gd name="adj3" fmla="val 47772"/>
              <a:gd name="adj4" fmla="val -12823"/>
              <a:gd name="adj5" fmla="val -204665"/>
              <a:gd name="adj6" fmla="val -30330"/>
            </a:avLst>
          </a:prstGeom>
          <a:ln w="22225">
            <a:tailEnd type="arrow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Zobrazení obsahu buňky</a:t>
            </a:r>
            <a:endParaRPr lang="cs-CZ" sz="2000" dirty="0"/>
          </a:p>
        </p:txBody>
      </p:sp>
      <p:sp>
        <p:nvSpPr>
          <p:cNvPr id="26" name="Čárový popisek 2 25"/>
          <p:cNvSpPr/>
          <p:nvPr/>
        </p:nvSpPr>
        <p:spPr>
          <a:xfrm>
            <a:off x="1043616" y="3077926"/>
            <a:ext cx="1868250" cy="612648"/>
          </a:xfrm>
          <a:prstGeom prst="borderCallout2">
            <a:avLst>
              <a:gd name="adj1" fmla="val 47772"/>
              <a:gd name="adj2" fmla="val -645"/>
              <a:gd name="adj3" fmla="val 47772"/>
              <a:gd name="adj4" fmla="val -19386"/>
              <a:gd name="adj5" fmla="val -51265"/>
              <a:gd name="adj6" fmla="val -22852"/>
            </a:avLst>
          </a:prstGeom>
          <a:ln w="22225">
            <a:tailEnd type="arrow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Aktivní buňka</a:t>
            </a:r>
            <a:endParaRPr lang="cs-CZ" sz="2000" dirty="0"/>
          </a:p>
        </p:txBody>
      </p:sp>
      <p:sp>
        <p:nvSpPr>
          <p:cNvPr id="28" name="Čárový popisek 2 27"/>
          <p:cNvSpPr/>
          <p:nvPr/>
        </p:nvSpPr>
        <p:spPr>
          <a:xfrm>
            <a:off x="1331640" y="1447460"/>
            <a:ext cx="2402861" cy="612648"/>
          </a:xfrm>
          <a:prstGeom prst="borderCallout2">
            <a:avLst>
              <a:gd name="adj1" fmla="val 47772"/>
              <a:gd name="adj2" fmla="val -645"/>
              <a:gd name="adj3" fmla="val 49845"/>
              <a:gd name="adj4" fmla="val -9268"/>
              <a:gd name="adj5" fmla="val 149812"/>
              <a:gd name="adj6" fmla="val -29801"/>
            </a:avLst>
          </a:prstGeom>
          <a:ln w="22225">
            <a:tailEnd type="arrow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Adresa aktivní buňky</a:t>
            </a:r>
            <a:endParaRPr lang="cs-CZ" sz="2000" dirty="0"/>
          </a:p>
        </p:txBody>
      </p:sp>
      <p:sp>
        <p:nvSpPr>
          <p:cNvPr id="29" name="Čárový popisek 2 28"/>
          <p:cNvSpPr/>
          <p:nvPr/>
        </p:nvSpPr>
        <p:spPr>
          <a:xfrm>
            <a:off x="7327934" y="344034"/>
            <a:ext cx="1440161" cy="612648"/>
          </a:xfrm>
          <a:prstGeom prst="borderCallout2">
            <a:avLst>
              <a:gd name="adj1" fmla="val 47772"/>
              <a:gd name="adj2" fmla="val -645"/>
              <a:gd name="adj3" fmla="val 49845"/>
              <a:gd name="adj4" fmla="val -12026"/>
              <a:gd name="adj5" fmla="val 156032"/>
              <a:gd name="adj6" fmla="val -94600"/>
            </a:avLst>
          </a:prstGeom>
          <a:ln w="22225">
            <a:tailEnd type="arrow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Nabídka karet</a:t>
            </a:r>
            <a:endParaRPr lang="cs-CZ" sz="2000" dirty="0"/>
          </a:p>
        </p:txBody>
      </p:sp>
      <p:sp>
        <p:nvSpPr>
          <p:cNvPr id="30" name="Čárový popisek 2 29"/>
          <p:cNvSpPr/>
          <p:nvPr/>
        </p:nvSpPr>
        <p:spPr>
          <a:xfrm>
            <a:off x="6157065" y="1825422"/>
            <a:ext cx="2001824" cy="469372"/>
          </a:xfrm>
          <a:prstGeom prst="borderCallout2">
            <a:avLst>
              <a:gd name="adj1" fmla="val 47772"/>
              <a:gd name="adj2" fmla="val -645"/>
              <a:gd name="adj3" fmla="val 18750"/>
              <a:gd name="adj4" fmla="val -16667"/>
              <a:gd name="adj5" fmla="val -24317"/>
              <a:gd name="adj6" fmla="val -37537"/>
            </a:avLst>
          </a:prstGeom>
          <a:ln w="22225">
            <a:tailEnd type="arrow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Panely nástrojů</a:t>
            </a:r>
            <a:endParaRPr lang="cs-CZ" sz="2000" dirty="0"/>
          </a:p>
        </p:txBody>
      </p:sp>
      <p:sp>
        <p:nvSpPr>
          <p:cNvPr id="31" name="Čárový popisek 2 30"/>
          <p:cNvSpPr/>
          <p:nvPr/>
        </p:nvSpPr>
        <p:spPr>
          <a:xfrm>
            <a:off x="6006322" y="2771602"/>
            <a:ext cx="2643224" cy="612648"/>
          </a:xfrm>
          <a:prstGeom prst="borderCallout2">
            <a:avLst>
              <a:gd name="adj1" fmla="val 47772"/>
              <a:gd name="adj2" fmla="val -645"/>
              <a:gd name="adj3" fmla="val 47772"/>
              <a:gd name="adj4" fmla="val -14745"/>
              <a:gd name="adj5" fmla="val -30536"/>
              <a:gd name="adj6" fmla="val -38498"/>
            </a:avLst>
          </a:prstGeom>
          <a:ln w="22225">
            <a:tailEnd type="arrow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Záhlaví s názvem sloupce</a:t>
            </a:r>
            <a:endParaRPr lang="cs-CZ" sz="2000" dirty="0"/>
          </a:p>
        </p:txBody>
      </p:sp>
      <p:sp>
        <p:nvSpPr>
          <p:cNvPr id="32" name="Čárový popisek 2 31"/>
          <p:cNvSpPr/>
          <p:nvPr/>
        </p:nvSpPr>
        <p:spPr>
          <a:xfrm>
            <a:off x="1043616" y="4145696"/>
            <a:ext cx="2490824" cy="612648"/>
          </a:xfrm>
          <a:prstGeom prst="borderCallout2">
            <a:avLst>
              <a:gd name="adj1" fmla="val 47772"/>
              <a:gd name="adj2" fmla="val -645"/>
              <a:gd name="adj3" fmla="val 47772"/>
              <a:gd name="adj4" fmla="val -16667"/>
              <a:gd name="adj5" fmla="val 145667"/>
              <a:gd name="adj6" fmla="val -34919"/>
            </a:avLst>
          </a:prstGeom>
          <a:ln w="22225">
            <a:tailEnd type="arrow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Záhlaví s číslem řádku</a:t>
            </a:r>
            <a:endParaRPr lang="cs-CZ" sz="2000" dirty="0"/>
          </a:p>
        </p:txBody>
      </p:sp>
      <p:sp>
        <p:nvSpPr>
          <p:cNvPr id="33" name="Čárový popisek 2 32"/>
          <p:cNvSpPr/>
          <p:nvPr/>
        </p:nvSpPr>
        <p:spPr>
          <a:xfrm>
            <a:off x="1547664" y="4977093"/>
            <a:ext cx="1773091" cy="612648"/>
          </a:xfrm>
          <a:prstGeom prst="borderCallout2">
            <a:avLst>
              <a:gd name="adj1" fmla="val 47772"/>
              <a:gd name="adj2" fmla="val -645"/>
              <a:gd name="adj3" fmla="val 47772"/>
              <a:gd name="adj4" fmla="val -11653"/>
              <a:gd name="adj5" fmla="val 143594"/>
              <a:gd name="adj6" fmla="val -17437"/>
            </a:avLst>
          </a:prstGeom>
          <a:ln w="22225">
            <a:tailEnd type="arrow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Přepínání</a:t>
            </a:r>
            <a:r>
              <a:rPr lang="cs-CZ" dirty="0" smtClean="0"/>
              <a:t> listů</a:t>
            </a:r>
            <a:endParaRPr lang="cs-CZ" dirty="0"/>
          </a:p>
        </p:txBody>
      </p:sp>
      <p:sp>
        <p:nvSpPr>
          <p:cNvPr id="34" name="Čárový popisek 2 33"/>
          <p:cNvSpPr/>
          <p:nvPr/>
        </p:nvSpPr>
        <p:spPr>
          <a:xfrm>
            <a:off x="4860032" y="6096180"/>
            <a:ext cx="1490897" cy="612648"/>
          </a:xfrm>
          <a:prstGeom prst="borderCallout2">
            <a:avLst>
              <a:gd name="adj1" fmla="val 53991"/>
              <a:gd name="adj2" fmla="val 99871"/>
              <a:gd name="adj3" fmla="val 51917"/>
              <a:gd name="adj4" fmla="val 116220"/>
              <a:gd name="adj5" fmla="val 2632"/>
              <a:gd name="adj6" fmla="val 132371"/>
            </a:avLst>
          </a:prstGeom>
          <a:ln w="22225">
            <a:tailEnd type="arrow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Zobrazení </a:t>
            </a:r>
            <a:endParaRPr lang="cs-CZ" sz="2000" dirty="0"/>
          </a:p>
        </p:txBody>
      </p:sp>
      <p:sp>
        <p:nvSpPr>
          <p:cNvPr id="35" name="Čárový popisek 2 34"/>
          <p:cNvSpPr/>
          <p:nvPr/>
        </p:nvSpPr>
        <p:spPr>
          <a:xfrm>
            <a:off x="7416834" y="4933867"/>
            <a:ext cx="1169212" cy="612648"/>
          </a:xfrm>
          <a:prstGeom prst="borderCallout2">
            <a:avLst>
              <a:gd name="adj1" fmla="val 45699"/>
              <a:gd name="adj2" fmla="val -1731"/>
              <a:gd name="adj3" fmla="val 47772"/>
              <a:gd name="adj4" fmla="val -18839"/>
              <a:gd name="adj5" fmla="val 147740"/>
              <a:gd name="adj6" fmla="val -21640"/>
            </a:avLst>
          </a:prstGeom>
          <a:ln w="22225">
            <a:tailEnd type="arrow"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dirty="0" smtClean="0"/>
              <a:t>Posuvník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38366530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3440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Zdroje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67544" y="1124744"/>
            <a:ext cx="82089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alibri" pitchFamily="34" charset="0"/>
                <a:cs typeface="Calibri" pitchFamily="34" charset="0"/>
              </a:rPr>
              <a:t>Literatura: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latin typeface="Calibri" pitchFamily="34" charset="0"/>
                <a:cs typeface="Calibri" pitchFamily="34" charset="0"/>
              </a:rPr>
              <a:t>VANÍČEK, Jiří. </a:t>
            </a:r>
            <a:r>
              <a:rPr lang="cs-CZ" sz="2000" i="1" dirty="0">
                <a:latin typeface="Calibri" pitchFamily="34" charset="0"/>
                <a:cs typeface="Calibri" pitchFamily="34" charset="0"/>
              </a:rPr>
              <a:t>Informatika pro základní školy a víceletá gymnázia 2. díl</a:t>
            </a:r>
            <a:r>
              <a:rPr lang="cs-CZ" sz="2000" dirty="0">
                <a:latin typeface="Calibri" pitchFamily="34" charset="0"/>
                <a:cs typeface="Calibri" pitchFamily="34" charset="0"/>
              </a:rPr>
              <a:t>. Brno: CP Books, 2005, ISBN 80-251-0630-6</a:t>
            </a:r>
            <a:r>
              <a:rPr lang="cs-CZ" sz="20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r>
              <a:rPr lang="cs-CZ" sz="2000" dirty="0" smtClean="0">
                <a:latin typeface="Calibri" pitchFamily="34" charset="0"/>
                <a:cs typeface="Calibri" pitchFamily="34" charset="0"/>
              </a:rPr>
              <a:t>Obrázky: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latin typeface="Calibri" pitchFamily="34" charset="0"/>
                <a:cs typeface="Calibri" pitchFamily="34" charset="0"/>
              </a:rPr>
              <a:t>Vlastní, snímky obrazovky aplikace Excel systému Microsoft Office 2010.</a:t>
            </a:r>
          </a:p>
        </p:txBody>
      </p:sp>
    </p:spTree>
    <p:extLst>
      <p:ext uri="{BB962C8B-B14F-4D97-AF65-F5344CB8AC3E}">
        <p14:creationId xmlns:p14="http://schemas.microsoft.com/office/powerpoint/2010/main" xmlns="" val="3874638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138</Words>
  <Application>Microsoft Office PowerPoint</Application>
  <PresentationFormat>Předvádění na obrazovce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Aerodynamika</vt:lpstr>
      <vt:lpstr>Snímek 1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Excel - Úvod</dc:title>
  <dc:creator>Petr Bazant</dc:creator>
  <cp:lastModifiedBy>Petr Bazant</cp:lastModifiedBy>
  <cp:revision>64</cp:revision>
  <dcterms:created xsi:type="dcterms:W3CDTF">2012-12-05T19:17:16Z</dcterms:created>
  <dcterms:modified xsi:type="dcterms:W3CDTF">2014-01-17T08:44:18Z</dcterms:modified>
</cp:coreProperties>
</file>