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85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84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84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47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C2BAF1-4493-4CC8-8F00-73A09904ED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DDCF5-90F2-4EF9-A1AD-D07048ABA7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484A-A42A-4832-8332-88BF2D6B281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997B45-9A37-4291-B373-9135B2A875E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C80CA0-CFE1-4BA9-AED8-3F6ABE453B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2B9E6-BEE5-4E18-A39A-587E7DAB4C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BB2B-6F99-4E13-8219-0C4B11190EA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8961-213F-4591-B611-221D3A13CC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0669-1154-475E-A2B1-6B89114293F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F22A5-9063-4FF4-B110-D761AE352D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66790-88E3-48CC-B09C-D30746FEDC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2A429-3483-4D5C-BBB6-7056E55EFE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374DC-9980-4F09-B88C-FC22F746A23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74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74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74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966DD0-574F-4901-AFDC-A1E15DEA7FBC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spd="med">
    <p:pull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ebhome.idirect.com/~totton/abacus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700213"/>
            <a:ext cx="8229600" cy="1828800"/>
          </a:xfrm>
        </p:spPr>
        <p:txBody>
          <a:bodyPr/>
          <a:lstStyle/>
          <a:p>
            <a:r>
              <a:rPr lang="cs-CZ"/>
              <a:t>Historie </a:t>
            </a:r>
            <a:br>
              <a:rPr lang="cs-CZ"/>
            </a:br>
            <a:r>
              <a:rPr lang="cs-CZ"/>
              <a:t>výpočetní techniky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68863"/>
            <a:ext cx="6400800" cy="769937"/>
          </a:xfrm>
        </p:spPr>
        <p:txBody>
          <a:bodyPr/>
          <a:lstStyle/>
          <a:p>
            <a:r>
              <a:rPr lang="cs-CZ" sz="2800" i="1">
                <a:effectLst/>
              </a:rPr>
              <a:t>od počítadla po počátek 20. století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Praktické užití výp. techniky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27688" cy="4530725"/>
          </a:xfrm>
        </p:spPr>
        <p:txBody>
          <a:bodyPr/>
          <a:lstStyle/>
          <a:p>
            <a:r>
              <a:rPr lang="cs-CZ" sz="2800"/>
              <a:t>1890 - Hermann Hollerith </a:t>
            </a:r>
          </a:p>
          <a:p>
            <a:pPr lvl="1"/>
            <a:r>
              <a:rPr lang="cs-CZ" sz="2400"/>
              <a:t>zpracování sčítání lidu v USA</a:t>
            </a:r>
          </a:p>
          <a:p>
            <a:pPr lvl="1"/>
            <a:r>
              <a:rPr lang="cs-CZ" sz="2400"/>
              <a:t>sčítání lidu s použitím děrných štítků trvalo místo předpokládaných deseti let tentokrát pouhých šest týdnů</a:t>
            </a:r>
          </a:p>
          <a:p>
            <a:pPr lvl="1"/>
            <a:r>
              <a:rPr lang="cs-CZ" sz="2400"/>
              <a:t>vznik IBM</a:t>
            </a:r>
          </a:p>
          <a:p>
            <a:pPr>
              <a:buFont typeface="Wingdings" pitchFamily="2" charset="2"/>
              <a:buNone/>
            </a:pPr>
            <a:endParaRPr lang="cs-CZ" sz="2800"/>
          </a:p>
        </p:txBody>
      </p:sp>
      <p:pic>
        <p:nvPicPr>
          <p:cNvPr id="419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3068638"/>
            <a:ext cx="3390900" cy="3016250"/>
          </a:xfrm>
          <a:noFill/>
          <a:ln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78163"/>
            <a:ext cx="8229600" cy="1143000"/>
          </a:xfrm>
        </p:spPr>
        <p:txBody>
          <a:bodyPr/>
          <a:lstStyle/>
          <a:p>
            <a:r>
              <a:rPr lang="cs-CZ"/>
              <a:t>Konec</a:t>
            </a:r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Předchůdci počítačů I.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4530725"/>
          </a:xfrm>
        </p:spPr>
        <p:txBody>
          <a:bodyPr/>
          <a:lstStyle/>
          <a:p>
            <a:r>
              <a:rPr lang="cs-CZ" sz="2800"/>
              <a:t>Abakus</a:t>
            </a:r>
          </a:p>
          <a:p>
            <a:pPr lvl="1"/>
            <a:r>
              <a:rPr lang="cs-CZ" sz="2400"/>
              <a:t>vznikl před 5000 lety</a:t>
            </a:r>
          </a:p>
          <a:p>
            <a:pPr lvl="1"/>
            <a:r>
              <a:rPr lang="cs-CZ" sz="2400"/>
              <a:t>byla to dřevěná, nebo hliněná destička, do nichž se vkládaly kamínky („calculli“)</a:t>
            </a:r>
          </a:p>
          <a:p>
            <a:pPr lvl="1"/>
            <a:r>
              <a:rPr lang="cs-CZ" sz="2400"/>
              <a:t>odtud název </a:t>
            </a:r>
            <a:r>
              <a:rPr lang="cs-CZ" sz="2400" b="1"/>
              <a:t>kalkulačka</a:t>
            </a:r>
            <a:r>
              <a:rPr lang="cs-CZ" sz="2400"/>
              <a:t>. </a:t>
            </a:r>
          </a:p>
          <a:p>
            <a:pPr lvl="1"/>
            <a:endParaRPr lang="cs-CZ" sz="2400"/>
          </a:p>
          <a:p>
            <a:pPr lvl="1">
              <a:buFontTx/>
              <a:buNone/>
            </a:pPr>
            <a:r>
              <a:rPr lang="cs-CZ" sz="2400">
                <a:hlinkClick r:id="rId2"/>
              </a:rPr>
              <a:t>web</a:t>
            </a:r>
            <a:endParaRPr lang="cs-CZ" sz="2400"/>
          </a:p>
        </p:txBody>
      </p:sp>
      <p:pic>
        <p:nvPicPr>
          <p:cNvPr id="19467" name="Picture 11" descr="Untitled 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484313"/>
            <a:ext cx="3244850" cy="4824412"/>
          </a:xfrm>
          <a:noFill/>
          <a:ln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Předchůdci počítačů II.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/>
              <a:t>Napierovy kostky</a:t>
            </a:r>
          </a:p>
          <a:p>
            <a:r>
              <a:rPr lang="cs-CZ" sz="2800"/>
              <a:t>logaritmické pravítko</a:t>
            </a: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589588"/>
            <a:ext cx="83185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0" name="Picture 1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708275"/>
            <a:ext cx="3097213" cy="2778125"/>
          </a:xfrm>
          <a:noFill/>
          <a:ln/>
        </p:spPr>
      </p:pic>
      <p:pic>
        <p:nvPicPr>
          <p:cNvPr id="21517" name="Picture 1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59563" y="1557338"/>
            <a:ext cx="1787525" cy="2189162"/>
          </a:xfrm>
          <a:noFill/>
          <a:ln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636838"/>
            <a:ext cx="3186112" cy="3933825"/>
          </a:xfrm>
          <a:noFill/>
          <a:ln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První mechan. kalkulátory I.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6121400" cy="4530725"/>
          </a:xfrm>
        </p:spPr>
        <p:txBody>
          <a:bodyPr/>
          <a:lstStyle/>
          <a:p>
            <a:r>
              <a:rPr lang="cs-CZ" sz="2800"/>
              <a:t>Schickardův kalkulátor(1623) </a:t>
            </a:r>
          </a:p>
          <a:p>
            <a:r>
              <a:rPr lang="cs-CZ" sz="2800"/>
              <a:t>používal ozubená kolečka určená původně pro hodiny - „počítací hodiny“</a:t>
            </a:r>
          </a:p>
          <a:p>
            <a:r>
              <a:rPr lang="cs-CZ" sz="2800"/>
              <a:t>sčítání a odčítání šesticiferných čísel </a:t>
            </a:r>
          </a:p>
          <a:p>
            <a:r>
              <a:rPr lang="cs-CZ" sz="2800"/>
              <a:t>používal ho J.Kepler</a:t>
            </a:r>
          </a:p>
        </p:txBody>
      </p:sp>
      <p:pic>
        <p:nvPicPr>
          <p:cNvPr id="24589" name="Picture 1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64388" y="1196975"/>
            <a:ext cx="1624012" cy="2089150"/>
          </a:xfrm>
          <a:noFill/>
          <a:ln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První mechan. kalkulátory II.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/>
              <a:t>Blaise Pascal </a:t>
            </a:r>
            <a:r>
              <a:rPr lang="cs-CZ" sz="1400"/>
              <a:t>(1623 - 1662)  </a:t>
            </a:r>
          </a:p>
          <a:p>
            <a:r>
              <a:rPr lang="cs-CZ" sz="2800"/>
              <a:t>1642 – Pascaline</a:t>
            </a:r>
          </a:p>
          <a:p>
            <a:r>
              <a:rPr lang="cs-CZ" sz="2800"/>
              <a:t>za 10 let vyrobeno asi 50 strojů</a:t>
            </a:r>
          </a:p>
          <a:p>
            <a:r>
              <a:rPr lang="cs-CZ" sz="2800"/>
              <a:t>sčítání a odčítání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8413" y="1600200"/>
            <a:ext cx="3176587" cy="2189163"/>
          </a:xfrm>
          <a:noFill/>
          <a:ln/>
        </p:spPr>
      </p:pic>
      <p:pic>
        <p:nvPicPr>
          <p:cNvPr id="29702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2850" y="3941763"/>
            <a:ext cx="3289300" cy="2189162"/>
          </a:xfrm>
          <a:noFill/>
          <a:ln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4221163"/>
            <a:ext cx="5759450" cy="2311400"/>
          </a:xfrm>
          <a:noFill/>
          <a:ln/>
        </p:spPr>
      </p:pic>
      <p:pic>
        <p:nvPicPr>
          <p:cNvPr id="92163" name="Picture 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3429000"/>
            <a:ext cx="3754437" cy="1509713"/>
          </a:xfrm>
          <a:noFill/>
          <a:ln/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První mechanické kalkulátory III.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763" cy="4530725"/>
          </a:xfrm>
        </p:spPr>
        <p:txBody>
          <a:bodyPr/>
          <a:lstStyle/>
          <a:p>
            <a:r>
              <a:rPr lang="cs-CZ" sz="2800"/>
              <a:t>Gottfried Wilhelm Leibnitz</a:t>
            </a:r>
          </a:p>
          <a:p>
            <a:r>
              <a:rPr lang="cs-CZ" sz="2800"/>
              <a:t>1671</a:t>
            </a:r>
          </a:p>
          <a:p>
            <a:r>
              <a:rPr lang="cs-CZ" sz="2800"/>
              <a:t>sčítat, odčítat, násobit a dělit</a:t>
            </a:r>
          </a:p>
          <a:p>
            <a:pPr>
              <a:buFont typeface="Wingdings" pitchFamily="2" charset="2"/>
              <a:buNone/>
            </a:pPr>
            <a:endParaRPr lang="cs-CZ" sz="2800"/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484313"/>
            <a:ext cx="2271712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6" name="Picture 18" descr="Untitled 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3213100"/>
            <a:ext cx="4327525" cy="3089275"/>
          </a:xfrm>
          <a:noFill/>
          <a:ln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První mechanické kalkulátory IV.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30725"/>
          </a:xfrm>
        </p:spPr>
        <p:txBody>
          <a:bodyPr/>
          <a:lstStyle/>
          <a:p>
            <a:r>
              <a:rPr lang="cs-CZ" sz="2800"/>
              <a:t>Charles Xavier Thomas</a:t>
            </a:r>
          </a:p>
          <a:p>
            <a:r>
              <a:rPr lang="cs-CZ" sz="2800"/>
              <a:t>1820 – první seriově vyráběný kalkulátor, založený na práci Leibnitze - „Thomasův Arithmometr“</a:t>
            </a:r>
          </a:p>
          <a:p>
            <a:r>
              <a:rPr lang="cs-CZ" sz="2800"/>
              <a:t>princip se užíval až do 70. let 20. století</a:t>
            </a:r>
          </a:p>
          <a:p>
            <a:endParaRPr lang="cs-CZ" sz="280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Technologie děrných štítků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530725"/>
          </a:xfrm>
        </p:spPr>
        <p:txBody>
          <a:bodyPr/>
          <a:lstStyle/>
          <a:p>
            <a:r>
              <a:rPr lang="cs-CZ" sz="2800"/>
              <a:t>Joseph Marie Jacquard </a:t>
            </a:r>
          </a:p>
          <a:p>
            <a:r>
              <a:rPr lang="cs-CZ" sz="2800"/>
              <a:t>1801 – tkalcovský stav řízený děrnými štítky</a:t>
            </a:r>
          </a:p>
          <a:p>
            <a:endParaRPr lang="cs-CZ" sz="2800"/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3860800"/>
            <a:ext cx="5256212" cy="2289175"/>
          </a:xfrm>
          <a:noFill/>
          <a:ln/>
        </p:spPr>
      </p:pic>
      <p:pic>
        <p:nvPicPr>
          <p:cNvPr id="35846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2852738"/>
            <a:ext cx="1428750" cy="2095500"/>
          </a:xfrm>
          <a:noFill/>
          <a:ln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Programovatelný stroj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59488" cy="4530725"/>
          </a:xfrm>
        </p:spPr>
        <p:txBody>
          <a:bodyPr/>
          <a:lstStyle/>
          <a:p>
            <a:r>
              <a:rPr lang="cs-CZ" sz="2400"/>
              <a:t>Charles Babbage </a:t>
            </a:r>
            <a:r>
              <a:rPr lang="it-IT" sz="1400"/>
              <a:t>(1791 –1871</a:t>
            </a:r>
            <a:r>
              <a:rPr lang="cs-CZ" sz="1400"/>
              <a:t>)</a:t>
            </a:r>
          </a:p>
          <a:p>
            <a:r>
              <a:rPr lang="cs-CZ" sz="2400"/>
              <a:t>mechanický počítač </a:t>
            </a:r>
          </a:p>
          <a:p>
            <a:pPr lvl="1"/>
            <a:r>
              <a:rPr lang="cs-CZ" sz="1200"/>
              <a:t>V roce 1991 byl podle Babbageových původních nákresů postaven funkční </a:t>
            </a:r>
            <a:r>
              <a:rPr lang="cs-CZ" sz="1200" i="1"/>
              <a:t>Difference Engine</a:t>
            </a:r>
            <a:r>
              <a:rPr lang="cs-CZ" sz="1200"/>
              <a:t>. Byl stavěn s ohledem na postupy známé v 19. století, což ukazuje, že mohl být skutečne dokončen už za Babbageova života. </a:t>
            </a:r>
          </a:p>
          <a:p>
            <a:r>
              <a:rPr lang="cs-CZ" sz="2400"/>
              <a:t>Části jako moderní počítač</a:t>
            </a:r>
          </a:p>
          <a:p>
            <a:pPr lvl="1"/>
            <a:r>
              <a:rPr lang="cs-CZ" sz="2000"/>
              <a:t>aritmetická jednotka ("mill")</a:t>
            </a:r>
          </a:p>
          <a:p>
            <a:pPr lvl="1"/>
            <a:r>
              <a:rPr lang="cs-CZ" sz="2000"/>
              <a:t>paměť ("store") o kapacitě 1000 čtyřicetimístných čísel </a:t>
            </a:r>
          </a:p>
          <a:p>
            <a:pPr lvl="1"/>
            <a:r>
              <a:rPr lang="cs-CZ" sz="2000"/>
              <a:t>řadič ("control barrel")</a:t>
            </a:r>
          </a:p>
          <a:p>
            <a:pPr lvl="1"/>
            <a:r>
              <a:rPr lang="cs-CZ" sz="2000"/>
              <a:t>program byl čten z děrných štítků </a:t>
            </a:r>
          </a:p>
          <a:p>
            <a:pPr lvl="1"/>
            <a:r>
              <a:rPr lang="cs-CZ" sz="2000"/>
              <a:t>výstup na číslicovou tiskárnu. </a:t>
            </a:r>
          </a:p>
          <a:p>
            <a:endParaRPr lang="cs-CZ" sz="2400"/>
          </a:p>
        </p:txBody>
      </p:sp>
      <p:pic>
        <p:nvPicPr>
          <p:cNvPr id="38918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2997200"/>
            <a:ext cx="1889125" cy="3413125"/>
          </a:xfrm>
          <a:noFill/>
          <a:ln/>
        </p:spPr>
      </p:pic>
      <p:pic>
        <p:nvPicPr>
          <p:cNvPr id="3891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9925" y="1341438"/>
            <a:ext cx="1874838" cy="2189162"/>
          </a:xfrm>
          <a:noFill/>
          <a:ln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rsky">
  <a:themeElements>
    <a:clrScheme name="Paprsky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267</Words>
  <Application>Microsoft Office PowerPoint</Application>
  <PresentationFormat>Předvádění na obrazovce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Paprsky</vt:lpstr>
      <vt:lpstr>Historie  výpočetní techniky</vt:lpstr>
      <vt:lpstr>Předchůdci počítačů I.</vt:lpstr>
      <vt:lpstr>Předchůdci počítačů II.</vt:lpstr>
      <vt:lpstr>První mechan. kalkulátory I.</vt:lpstr>
      <vt:lpstr>První mechan. kalkulátory II.</vt:lpstr>
      <vt:lpstr>První mechanické kalkulátory III.</vt:lpstr>
      <vt:lpstr>První mechanické kalkulátory IV.</vt:lpstr>
      <vt:lpstr>Technologie děrných štítků</vt:lpstr>
      <vt:lpstr>Programovatelný stroj</vt:lpstr>
      <vt:lpstr>Praktické užití výp. techniky</vt:lpstr>
      <vt:lpstr>Konec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výpočetní techniky</dc:title>
  <dc:creator>pc4</dc:creator>
  <cp:lastModifiedBy>Petr Bazant</cp:lastModifiedBy>
  <cp:revision>55</cp:revision>
  <dcterms:created xsi:type="dcterms:W3CDTF">2006-07-11T14:51:06Z</dcterms:created>
  <dcterms:modified xsi:type="dcterms:W3CDTF">2014-11-18T07:28:10Z</dcterms:modified>
</cp:coreProperties>
</file>