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</p:sldMasterIdLst>
  <p:sldIdLst>
    <p:sldId id="267" r:id="rId7"/>
    <p:sldId id="274" r:id="rId8"/>
    <p:sldId id="257" r:id="rId9"/>
    <p:sldId id="259" r:id="rId10"/>
    <p:sldId id="260" r:id="rId11"/>
    <p:sldId id="261" r:id="rId12"/>
    <p:sldId id="264" r:id="rId13"/>
    <p:sldId id="262" r:id="rId14"/>
    <p:sldId id="265" r:id="rId15"/>
    <p:sldId id="263" r:id="rId16"/>
    <p:sldId id="266" r:id="rId17"/>
    <p:sldId id="270" r:id="rId18"/>
    <p:sldId id="271" r:id="rId19"/>
    <p:sldId id="272" r:id="rId20"/>
    <p:sldId id="273" r:id="rId21"/>
    <p:sldId id="269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2223"/>
    <a:srgbClr val="637F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609850"/>
          </a:xfrm>
        </p:spPr>
        <p:txBody>
          <a:bodyPr anchor="b" anchorCtr="0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  <a:contourClr>
                <a:srgbClr val="FFFFFF"/>
              </a:contourClr>
            </a:sp3d>
          </a:bodyPr>
          <a:lstStyle>
            <a:lvl1pPr algn="ctr">
              <a:defRPr lang="en-US" sz="5800" dirty="0" smtClean="0">
                <a:ln w="9525">
                  <a:noFill/>
                </a:ln>
                <a:effectLst>
                  <a:outerShdw blurRad="50800" dist="38100" dir="822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967089"/>
          </a:xfrm>
        </p:spPr>
        <p:txBody>
          <a:bodyPr>
            <a:normAutofit/>
          </a:bodyPr>
          <a:lstStyle>
            <a:lvl1pPr marL="0" indent="0" algn="ctr">
              <a:buNone/>
              <a:defRPr lang="en-US" sz="3000" b="0">
                <a:solidFill>
                  <a:schemeClr val="tx2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682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804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702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609850"/>
          </a:xfrm>
        </p:spPr>
        <p:txBody>
          <a:bodyPr anchor="b" anchorCtr="0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  <a:contourClr>
                <a:srgbClr val="FFFFFF"/>
              </a:contourClr>
            </a:sp3d>
          </a:bodyPr>
          <a:lstStyle>
            <a:lvl1pPr algn="ctr">
              <a:defRPr lang="en-US" sz="5800" dirty="0" smtClean="0">
                <a:ln w="9525">
                  <a:noFill/>
                </a:ln>
                <a:effectLst>
                  <a:outerShdw blurRad="50800" dist="38100" dir="822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967089"/>
          </a:xfrm>
        </p:spPr>
        <p:txBody>
          <a:bodyPr>
            <a:normAutofit/>
          </a:bodyPr>
          <a:lstStyle>
            <a:lvl1pPr marL="0" indent="0" algn="ctr">
              <a:buNone/>
              <a:defRPr lang="en-US" sz="3000" b="0">
                <a:solidFill>
                  <a:schemeClr val="tx2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4317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8700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22313" y="2685391"/>
            <a:ext cx="7772400" cy="3112843"/>
          </a:xfrm>
        </p:spPr>
        <p:txBody>
          <a:bodyPr anchor="t">
            <a:normAutofit/>
          </a:bodyPr>
          <a:lstStyle>
            <a:lvl1pPr algn="ctr">
              <a:buNone/>
              <a:defRPr lang="en-US" sz="6000" b="1" dirty="0">
                <a:solidFill>
                  <a:schemeClr val="tx2">
                    <a:shade val="85000"/>
                    <a:satMod val="150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22313" y="1128932"/>
            <a:ext cx="7772400" cy="1509712"/>
          </a:xfrm>
        </p:spPr>
        <p:txBody>
          <a:bodyPr anchor="b">
            <a:normAutofit/>
          </a:bodyPr>
          <a:lstStyle>
            <a:lvl1pPr algn="ctr">
              <a:buNone/>
              <a:defRPr lang="en-US" sz="24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148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7455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8111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9157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916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rmAutofit/>
          </a:bodyPr>
          <a:lstStyle>
            <a:lvl1pPr algn="ctr">
              <a:defRPr sz="24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184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7515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7729" y="1062637"/>
            <a:ext cx="4599432" cy="3977640"/>
          </a:xfrm>
          <a:prstGeom prst="rect">
            <a:avLst/>
          </a:prstGeom>
          <a:solidFill>
            <a:schemeClr val="tx2">
              <a:shade val="15000"/>
            </a:schemeClr>
          </a:solidFill>
          <a:ln w="63500">
            <a:noFill/>
            <a:miter lim="800000"/>
          </a:ln>
          <a:effectLst>
            <a:outerShdw blurRad="63500" dist="25400" dir="7200000" algn="t" rotWithShape="0">
              <a:prstClr val="black">
                <a:alpha val="45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45720" rIns="45720" rtlCol="0" anchor="ctr">
            <a:normAutofit/>
          </a:bodyPr>
          <a:lstStyle/>
          <a:p>
            <a:pPr indent="-274320">
              <a:buClr>
                <a:srgbClr val="3891A7"/>
              </a:buClr>
              <a:buSzPct val="80000"/>
              <a:buFont typeface="Wingdings 2" pitchFamily="18" charset="2"/>
              <a:buNone/>
            </a:pPr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514536" y="4343400"/>
            <a:ext cx="3048000" cy="709858"/>
          </a:xfrm>
        </p:spPr>
        <p:txBody>
          <a:bodyPr anchor="t">
            <a:noAutofit/>
          </a:bodyPr>
          <a:lstStyle>
            <a:lvl1pPr algn="l">
              <a:buNone/>
              <a:defRPr sz="22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739645" y="1222657"/>
            <a:ext cx="4575601" cy="3657600"/>
          </a:xfrm>
          <a:solidFill>
            <a:schemeClr val="tx2">
              <a:shade val="75000"/>
            </a:schemeClr>
          </a:solidFill>
          <a:ln w="63500">
            <a:noFill/>
            <a:miter lim="800000"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/>
            </a:lvl1pPr>
          </a:lstStyle>
          <a:p>
            <a:r>
              <a:rPr lang="cs-CZ" sz="2000" smtClean="0"/>
              <a:t>Kliknutím na ikonu přidáte obrázek.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514536" y="1371600"/>
            <a:ext cx="3044952" cy="2930086"/>
          </a:xfrm>
        </p:spPr>
        <p:txBody>
          <a:bodyPr bIns="0" anchor="b">
            <a:normAutofit/>
          </a:bodyPr>
          <a:lstStyle>
            <a:lvl1pPr marL="0" marR="0" indent="0" algn="l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1206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0861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9847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609850"/>
          </a:xfrm>
        </p:spPr>
        <p:txBody>
          <a:bodyPr anchor="b" anchorCtr="0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  <a:contourClr>
                <a:srgbClr val="FFFFFF"/>
              </a:contourClr>
            </a:sp3d>
          </a:bodyPr>
          <a:lstStyle>
            <a:lvl1pPr algn="ctr">
              <a:defRPr lang="en-US" sz="5800" dirty="0" smtClean="0">
                <a:ln w="9525">
                  <a:noFill/>
                </a:ln>
                <a:effectLst>
                  <a:outerShdw blurRad="50800" dist="38100" dir="822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967089"/>
          </a:xfrm>
        </p:spPr>
        <p:txBody>
          <a:bodyPr>
            <a:normAutofit/>
          </a:bodyPr>
          <a:lstStyle>
            <a:lvl1pPr marL="0" indent="0" algn="ctr">
              <a:buNone/>
              <a:defRPr lang="en-US" sz="3000" b="0">
                <a:solidFill>
                  <a:schemeClr val="tx2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480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9484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22313" y="2685391"/>
            <a:ext cx="7772400" cy="3112843"/>
          </a:xfrm>
        </p:spPr>
        <p:txBody>
          <a:bodyPr anchor="t">
            <a:normAutofit/>
          </a:bodyPr>
          <a:lstStyle>
            <a:lvl1pPr algn="ctr">
              <a:buNone/>
              <a:defRPr lang="en-US" sz="6000" b="1" dirty="0">
                <a:solidFill>
                  <a:schemeClr val="tx2">
                    <a:shade val="85000"/>
                    <a:satMod val="150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22313" y="1128932"/>
            <a:ext cx="7772400" cy="1509712"/>
          </a:xfrm>
        </p:spPr>
        <p:txBody>
          <a:bodyPr anchor="b">
            <a:normAutofit/>
          </a:bodyPr>
          <a:lstStyle>
            <a:lvl1pPr algn="ctr">
              <a:buNone/>
              <a:defRPr lang="en-US" sz="24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507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5570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5992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40582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51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22313" y="2685391"/>
            <a:ext cx="7772400" cy="3112843"/>
          </a:xfrm>
        </p:spPr>
        <p:txBody>
          <a:bodyPr anchor="t">
            <a:normAutofit/>
          </a:bodyPr>
          <a:lstStyle>
            <a:lvl1pPr algn="ctr">
              <a:buNone/>
              <a:defRPr lang="en-US" sz="6000" b="1" dirty="0">
                <a:solidFill>
                  <a:schemeClr val="tx2">
                    <a:shade val="85000"/>
                    <a:satMod val="150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22313" y="1128932"/>
            <a:ext cx="7772400" cy="1509712"/>
          </a:xfrm>
        </p:spPr>
        <p:txBody>
          <a:bodyPr anchor="b">
            <a:normAutofit/>
          </a:bodyPr>
          <a:lstStyle>
            <a:lvl1pPr algn="ctr">
              <a:buNone/>
              <a:defRPr lang="en-US" sz="24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61537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rmAutofit/>
          </a:bodyPr>
          <a:lstStyle>
            <a:lvl1pPr algn="ctr">
              <a:defRPr sz="24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8303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7729" y="1062637"/>
            <a:ext cx="4599432" cy="3977640"/>
          </a:xfrm>
          <a:prstGeom prst="rect">
            <a:avLst/>
          </a:prstGeom>
          <a:solidFill>
            <a:schemeClr val="tx2">
              <a:shade val="15000"/>
            </a:schemeClr>
          </a:solidFill>
          <a:ln w="63500">
            <a:noFill/>
            <a:miter lim="800000"/>
          </a:ln>
          <a:effectLst>
            <a:outerShdw blurRad="63500" dist="25400" dir="7200000" algn="t" rotWithShape="0">
              <a:prstClr val="black">
                <a:alpha val="45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45720" rIns="45720" rtlCol="0" anchor="ctr">
            <a:normAutofit/>
          </a:bodyPr>
          <a:lstStyle/>
          <a:p>
            <a:pPr indent="-274320">
              <a:buClr>
                <a:srgbClr val="3891A7"/>
              </a:buClr>
              <a:buSzPct val="80000"/>
              <a:buFont typeface="Wingdings 2" pitchFamily="18" charset="2"/>
              <a:buNone/>
            </a:pPr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514536" y="4343400"/>
            <a:ext cx="3048000" cy="709858"/>
          </a:xfrm>
        </p:spPr>
        <p:txBody>
          <a:bodyPr anchor="t">
            <a:noAutofit/>
          </a:bodyPr>
          <a:lstStyle>
            <a:lvl1pPr algn="l">
              <a:buNone/>
              <a:defRPr sz="22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739645" y="1222657"/>
            <a:ext cx="4575601" cy="3657600"/>
          </a:xfrm>
          <a:solidFill>
            <a:schemeClr val="tx2">
              <a:shade val="75000"/>
            </a:schemeClr>
          </a:solidFill>
          <a:ln w="63500">
            <a:noFill/>
            <a:miter lim="800000"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/>
            </a:lvl1pPr>
          </a:lstStyle>
          <a:p>
            <a:r>
              <a:rPr lang="cs-CZ" sz="2000" smtClean="0"/>
              <a:t>Kliknutím na ikonu přidáte obrázek.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514536" y="1371600"/>
            <a:ext cx="3044952" cy="2930086"/>
          </a:xfrm>
        </p:spPr>
        <p:txBody>
          <a:bodyPr bIns="0" anchor="b">
            <a:normAutofit/>
          </a:bodyPr>
          <a:lstStyle>
            <a:lvl1pPr marL="0" marR="0" indent="0" algn="l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7906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8154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57911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609850"/>
          </a:xfrm>
        </p:spPr>
        <p:txBody>
          <a:bodyPr anchor="b" anchorCtr="0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  <a:contourClr>
                <a:srgbClr val="FFFFFF"/>
              </a:contourClr>
            </a:sp3d>
          </a:bodyPr>
          <a:lstStyle>
            <a:lvl1pPr algn="ctr">
              <a:defRPr lang="en-US" sz="5800" dirty="0" smtClean="0">
                <a:ln w="9525">
                  <a:noFill/>
                </a:ln>
                <a:effectLst>
                  <a:outerShdw blurRad="50800" dist="38100" dir="822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967089"/>
          </a:xfrm>
        </p:spPr>
        <p:txBody>
          <a:bodyPr>
            <a:normAutofit/>
          </a:bodyPr>
          <a:lstStyle>
            <a:lvl1pPr marL="0" indent="0" algn="ctr">
              <a:buNone/>
              <a:defRPr lang="en-US" sz="3000" b="0">
                <a:solidFill>
                  <a:schemeClr val="tx2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3431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19702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22313" y="2685391"/>
            <a:ext cx="7772400" cy="3112843"/>
          </a:xfrm>
        </p:spPr>
        <p:txBody>
          <a:bodyPr anchor="t">
            <a:normAutofit/>
          </a:bodyPr>
          <a:lstStyle>
            <a:lvl1pPr algn="ctr">
              <a:buNone/>
              <a:defRPr lang="en-US" sz="6000" b="1" dirty="0">
                <a:solidFill>
                  <a:schemeClr val="tx2">
                    <a:shade val="85000"/>
                    <a:satMod val="150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22313" y="1128932"/>
            <a:ext cx="7772400" cy="1509712"/>
          </a:xfrm>
        </p:spPr>
        <p:txBody>
          <a:bodyPr anchor="b">
            <a:normAutofit/>
          </a:bodyPr>
          <a:lstStyle>
            <a:lvl1pPr algn="ctr">
              <a:buNone/>
              <a:defRPr lang="en-US" sz="24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10686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837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56150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388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72333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80537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rmAutofit/>
          </a:bodyPr>
          <a:lstStyle>
            <a:lvl1pPr algn="ctr">
              <a:defRPr sz="24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109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7729" y="1062637"/>
            <a:ext cx="4599432" cy="3977640"/>
          </a:xfrm>
          <a:prstGeom prst="rect">
            <a:avLst/>
          </a:prstGeom>
          <a:solidFill>
            <a:schemeClr val="tx2">
              <a:shade val="15000"/>
            </a:schemeClr>
          </a:solidFill>
          <a:ln w="63500">
            <a:noFill/>
            <a:miter lim="800000"/>
          </a:ln>
          <a:effectLst>
            <a:outerShdw blurRad="63500" dist="25400" dir="7200000" algn="t" rotWithShape="0">
              <a:prstClr val="black">
                <a:alpha val="45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45720" rIns="45720" rtlCol="0" anchor="ctr">
            <a:normAutofit/>
          </a:bodyPr>
          <a:lstStyle/>
          <a:p>
            <a:pPr indent="-274320">
              <a:buClr>
                <a:srgbClr val="3891A7"/>
              </a:buClr>
              <a:buSzPct val="80000"/>
              <a:buFont typeface="Wingdings 2" pitchFamily="18" charset="2"/>
              <a:buNone/>
            </a:pPr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514536" y="4343400"/>
            <a:ext cx="3048000" cy="709858"/>
          </a:xfrm>
        </p:spPr>
        <p:txBody>
          <a:bodyPr anchor="t">
            <a:noAutofit/>
          </a:bodyPr>
          <a:lstStyle>
            <a:lvl1pPr algn="l">
              <a:buNone/>
              <a:defRPr sz="22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739645" y="1222657"/>
            <a:ext cx="4575601" cy="3657600"/>
          </a:xfrm>
          <a:solidFill>
            <a:schemeClr val="tx2">
              <a:shade val="75000"/>
            </a:schemeClr>
          </a:solidFill>
          <a:ln w="63500">
            <a:noFill/>
            <a:miter lim="800000"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/>
            </a:lvl1pPr>
          </a:lstStyle>
          <a:p>
            <a:r>
              <a:rPr lang="cs-CZ" sz="2000" smtClean="0"/>
              <a:t>Kliknutím na ikonu přidáte obrázek.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514536" y="1371600"/>
            <a:ext cx="3044952" cy="2930086"/>
          </a:xfrm>
        </p:spPr>
        <p:txBody>
          <a:bodyPr bIns="0" anchor="b">
            <a:normAutofit/>
          </a:bodyPr>
          <a:lstStyle>
            <a:lvl1pPr marL="0" marR="0" indent="0" algn="l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56596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50283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45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609850"/>
          </a:xfrm>
        </p:spPr>
        <p:txBody>
          <a:bodyPr anchor="b" anchorCtr="0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  <a:contourClr>
                <a:srgbClr val="FFFFFF"/>
              </a:contourClr>
            </a:sp3d>
          </a:bodyPr>
          <a:lstStyle>
            <a:lvl1pPr algn="ctr">
              <a:defRPr lang="en-US" sz="5800" dirty="0" smtClean="0">
                <a:ln w="9525">
                  <a:noFill/>
                </a:ln>
                <a:effectLst>
                  <a:outerShdw blurRad="50800" dist="38100" dir="822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967089"/>
          </a:xfrm>
        </p:spPr>
        <p:txBody>
          <a:bodyPr>
            <a:normAutofit/>
          </a:bodyPr>
          <a:lstStyle>
            <a:lvl1pPr marL="0" indent="0" algn="ctr">
              <a:buNone/>
              <a:defRPr lang="en-US" sz="3000" b="0">
                <a:solidFill>
                  <a:schemeClr val="tx2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39894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38872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22313" y="2685391"/>
            <a:ext cx="7772400" cy="3112843"/>
          </a:xfrm>
        </p:spPr>
        <p:txBody>
          <a:bodyPr anchor="t">
            <a:normAutofit/>
          </a:bodyPr>
          <a:lstStyle>
            <a:lvl1pPr algn="ctr">
              <a:buNone/>
              <a:defRPr lang="en-US" sz="6000" b="1" dirty="0">
                <a:solidFill>
                  <a:schemeClr val="tx2">
                    <a:shade val="85000"/>
                    <a:satMod val="150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22313" y="1128932"/>
            <a:ext cx="7772400" cy="1509712"/>
          </a:xfrm>
        </p:spPr>
        <p:txBody>
          <a:bodyPr anchor="b">
            <a:normAutofit/>
          </a:bodyPr>
          <a:lstStyle>
            <a:lvl1pPr algn="ctr">
              <a:buNone/>
              <a:defRPr lang="en-US" sz="24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65108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52581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798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88906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1102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68909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rmAutofit/>
          </a:bodyPr>
          <a:lstStyle>
            <a:lvl1pPr algn="ctr">
              <a:defRPr sz="24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39124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7729" y="1062637"/>
            <a:ext cx="4599432" cy="3977640"/>
          </a:xfrm>
          <a:prstGeom prst="rect">
            <a:avLst/>
          </a:prstGeom>
          <a:solidFill>
            <a:schemeClr val="tx2">
              <a:shade val="15000"/>
            </a:schemeClr>
          </a:solidFill>
          <a:ln w="63500">
            <a:noFill/>
            <a:miter lim="800000"/>
          </a:ln>
          <a:effectLst>
            <a:outerShdw blurRad="63500" dist="25400" dir="7200000" algn="t" rotWithShape="0">
              <a:prstClr val="black">
                <a:alpha val="45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45720" rIns="45720" rtlCol="0" anchor="ctr">
            <a:normAutofit/>
          </a:bodyPr>
          <a:lstStyle/>
          <a:p>
            <a:pPr indent="-274320">
              <a:buClr>
                <a:srgbClr val="3891A7"/>
              </a:buClr>
              <a:buSzPct val="80000"/>
              <a:buFont typeface="Wingdings 2" pitchFamily="18" charset="2"/>
              <a:buNone/>
            </a:pPr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514536" y="4343400"/>
            <a:ext cx="3048000" cy="709858"/>
          </a:xfrm>
        </p:spPr>
        <p:txBody>
          <a:bodyPr anchor="t">
            <a:noAutofit/>
          </a:bodyPr>
          <a:lstStyle>
            <a:lvl1pPr algn="l">
              <a:buNone/>
              <a:defRPr sz="22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739645" y="1222657"/>
            <a:ext cx="4575601" cy="3657600"/>
          </a:xfrm>
          <a:solidFill>
            <a:schemeClr val="tx2">
              <a:shade val="75000"/>
            </a:schemeClr>
          </a:solidFill>
          <a:ln w="63500">
            <a:noFill/>
            <a:miter lim="800000"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/>
            </a:lvl1pPr>
          </a:lstStyle>
          <a:p>
            <a:r>
              <a:rPr lang="cs-CZ" sz="2000" smtClean="0"/>
              <a:t>Kliknutím na ikonu přidáte obrázek.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514536" y="1371600"/>
            <a:ext cx="3044952" cy="2930086"/>
          </a:xfrm>
        </p:spPr>
        <p:txBody>
          <a:bodyPr bIns="0" anchor="b">
            <a:normAutofit/>
          </a:bodyPr>
          <a:lstStyle>
            <a:lvl1pPr marL="0" marR="0" indent="0" algn="l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87795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73808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8044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609850"/>
          </a:xfrm>
        </p:spPr>
        <p:txBody>
          <a:bodyPr anchor="b" anchorCtr="0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  <a:contourClr>
                <a:srgbClr val="FFFFFF"/>
              </a:contourClr>
            </a:sp3d>
          </a:bodyPr>
          <a:lstStyle>
            <a:lvl1pPr algn="ctr">
              <a:defRPr lang="en-US" sz="5800" dirty="0" smtClean="0">
                <a:ln w="9525">
                  <a:noFill/>
                </a:ln>
                <a:effectLst>
                  <a:outerShdw blurRad="50800" dist="38100" dir="822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967089"/>
          </a:xfrm>
        </p:spPr>
        <p:txBody>
          <a:bodyPr>
            <a:normAutofit/>
          </a:bodyPr>
          <a:lstStyle>
            <a:lvl1pPr marL="0" indent="0" algn="ctr">
              <a:buNone/>
              <a:defRPr lang="en-US" sz="3000" b="0">
                <a:solidFill>
                  <a:schemeClr val="tx2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79581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87618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22313" y="2685391"/>
            <a:ext cx="7772400" cy="3112843"/>
          </a:xfrm>
        </p:spPr>
        <p:txBody>
          <a:bodyPr anchor="t">
            <a:normAutofit/>
          </a:bodyPr>
          <a:lstStyle>
            <a:lvl1pPr algn="ctr">
              <a:buNone/>
              <a:defRPr lang="en-US" sz="6000" b="1" dirty="0">
                <a:solidFill>
                  <a:schemeClr val="tx2">
                    <a:shade val="85000"/>
                    <a:satMod val="150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22313" y="1128932"/>
            <a:ext cx="7772400" cy="1509712"/>
          </a:xfrm>
        </p:spPr>
        <p:txBody>
          <a:bodyPr anchor="b">
            <a:normAutofit/>
          </a:bodyPr>
          <a:lstStyle>
            <a:lvl1pPr algn="ctr">
              <a:buNone/>
              <a:defRPr lang="en-US" sz="24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73347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482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45626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77179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49846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00274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rmAutofit/>
          </a:bodyPr>
          <a:lstStyle>
            <a:lvl1pPr algn="ctr">
              <a:defRPr sz="24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29045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7729" y="1062637"/>
            <a:ext cx="4599432" cy="3977640"/>
          </a:xfrm>
          <a:prstGeom prst="rect">
            <a:avLst/>
          </a:prstGeom>
          <a:solidFill>
            <a:schemeClr val="tx2">
              <a:shade val="15000"/>
            </a:schemeClr>
          </a:solidFill>
          <a:ln w="63500">
            <a:noFill/>
            <a:miter lim="800000"/>
          </a:ln>
          <a:effectLst>
            <a:outerShdw blurRad="63500" dist="25400" dir="7200000" algn="t" rotWithShape="0">
              <a:prstClr val="black">
                <a:alpha val="45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45720" rIns="45720" rtlCol="0" anchor="ctr">
            <a:normAutofit/>
          </a:bodyPr>
          <a:lstStyle/>
          <a:p>
            <a:pPr indent="-274320">
              <a:buClr>
                <a:srgbClr val="3891A7"/>
              </a:buClr>
              <a:buSzPct val="80000"/>
              <a:buFont typeface="Wingdings 2" pitchFamily="18" charset="2"/>
              <a:buNone/>
            </a:pPr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514536" y="4343400"/>
            <a:ext cx="3048000" cy="709858"/>
          </a:xfrm>
        </p:spPr>
        <p:txBody>
          <a:bodyPr anchor="t">
            <a:noAutofit/>
          </a:bodyPr>
          <a:lstStyle>
            <a:lvl1pPr algn="l">
              <a:buNone/>
              <a:defRPr sz="22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739645" y="1222657"/>
            <a:ext cx="4575601" cy="3657600"/>
          </a:xfrm>
          <a:solidFill>
            <a:schemeClr val="tx2">
              <a:shade val="75000"/>
            </a:schemeClr>
          </a:solidFill>
          <a:ln w="63500">
            <a:noFill/>
            <a:miter lim="800000"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/>
            </a:lvl1pPr>
          </a:lstStyle>
          <a:p>
            <a:r>
              <a:rPr lang="cs-CZ" sz="2000" smtClean="0"/>
              <a:t>Kliknutím na ikonu přidáte obrázek.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514536" y="1371600"/>
            <a:ext cx="3044952" cy="2930086"/>
          </a:xfrm>
        </p:spPr>
        <p:txBody>
          <a:bodyPr bIns="0" anchor="b">
            <a:normAutofit/>
          </a:bodyPr>
          <a:lstStyle>
            <a:lvl1pPr marL="0" marR="0" indent="0" algn="l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02898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38596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538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073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rmAutofit/>
          </a:bodyPr>
          <a:lstStyle>
            <a:lvl1pPr algn="ctr">
              <a:defRPr sz="24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04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7729" y="1062637"/>
            <a:ext cx="4599432" cy="3977640"/>
          </a:xfrm>
          <a:prstGeom prst="rect">
            <a:avLst/>
          </a:prstGeom>
          <a:solidFill>
            <a:schemeClr val="tx2">
              <a:shade val="15000"/>
            </a:schemeClr>
          </a:solidFill>
          <a:ln w="63500">
            <a:noFill/>
            <a:miter lim="800000"/>
          </a:ln>
          <a:effectLst>
            <a:outerShdw blurRad="63500" dist="25400" dir="7200000" algn="t" rotWithShape="0">
              <a:prstClr val="black">
                <a:alpha val="45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45720" rIns="45720" rtlCol="0" anchor="ctr">
            <a:normAutofit/>
          </a:bodyPr>
          <a:lstStyle/>
          <a:p>
            <a:pPr indent="-274320">
              <a:buClr>
                <a:srgbClr val="3891A7"/>
              </a:buClr>
              <a:buSzPct val="80000"/>
              <a:buFont typeface="Wingdings 2" pitchFamily="18" charset="2"/>
              <a:buNone/>
            </a:pPr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514536" y="4343400"/>
            <a:ext cx="3048000" cy="709858"/>
          </a:xfrm>
        </p:spPr>
        <p:txBody>
          <a:bodyPr anchor="t">
            <a:noAutofit/>
          </a:bodyPr>
          <a:lstStyle>
            <a:lvl1pPr algn="l">
              <a:buNone/>
              <a:defRPr sz="22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739645" y="1222657"/>
            <a:ext cx="4575601" cy="3657600"/>
          </a:xfrm>
          <a:solidFill>
            <a:schemeClr val="tx2">
              <a:shade val="75000"/>
            </a:schemeClr>
          </a:solidFill>
          <a:ln w="63500">
            <a:noFill/>
            <a:miter lim="800000"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/>
            </a:lvl1pPr>
          </a:lstStyle>
          <a:p>
            <a:r>
              <a:rPr lang="cs-CZ" sz="2000" smtClean="0"/>
              <a:t>Kliknutím na ikonu přidáte obrázek.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514536" y="1371600"/>
            <a:ext cx="3044952" cy="2930086"/>
          </a:xfrm>
        </p:spPr>
        <p:txBody>
          <a:bodyPr bIns="0" anchor="b">
            <a:normAutofit/>
          </a:bodyPr>
          <a:lstStyle>
            <a:lvl1pPr marL="0" marR="0" indent="0" algn="l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399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</a:sp3d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20" rIns="4572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519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defPPr>
        <a:defRPr sz="4400">
          <a:solidFill>
            <a:schemeClr val="tx2">
              <a:shade val="85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48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>
            <a:outerShdw blurRad="63500" dist="38100" dir="8220000" algn="tl" rotWithShape="0">
              <a:srgbClr val="000000">
                <a:alpha val="30000"/>
              </a:srgbClr>
            </a:outerShdw>
          </a:effectLst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indent="-274320" algn="l" eaLnBrk="1" hangingPunct="1">
        <a:buClr>
          <a:schemeClr val="accent1"/>
        </a:buClr>
        <a:buSzPct val="80000"/>
        <a:buFont typeface="Wingdings 2" pitchFamily="18" charset="2"/>
        <a:buChar char="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557784" indent="-228600" algn="l" eaLnBrk="1" hangingPunct="1">
        <a:buClr>
          <a:schemeClr val="tx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813816" indent="-228600" algn="l" eaLnBrk="1" hangingPunct="1">
        <a:buClr>
          <a:schemeClr val="accent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069848" indent="-228600" algn="l" eaLnBrk="1" hangingPunct="1">
        <a:buClr>
          <a:schemeClr val="tx2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316736" indent="-228600" algn="l" eaLnBrk="1" hangingPunct="1">
        <a:buClr>
          <a:schemeClr val="accent1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57276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1819656" indent="-228600" algn="l" eaLnBrk="1" hangingPunct="1">
        <a:buClr>
          <a:schemeClr val="accent1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066544" indent="-228600" algn="l" eaLnBrk="1" hangingPunct="1">
        <a:buClr>
          <a:schemeClr val="tx2"/>
        </a:buClr>
        <a:buFont typeface="Wingdings 2" pitchFamily="18" charset="2"/>
        <a:buChar char=""/>
        <a:defRPr sz="1600" baseline="0">
          <a:latin typeface="+mn-lt"/>
        </a:defRPr>
      </a:lvl8pPr>
      <a:lvl9pPr marL="2313432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</a:sp3d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20" rIns="4572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995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defPPr>
        <a:defRPr sz="4400">
          <a:solidFill>
            <a:schemeClr val="tx2">
              <a:shade val="85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48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>
            <a:outerShdw blurRad="63500" dist="38100" dir="8220000" algn="tl" rotWithShape="0">
              <a:srgbClr val="000000">
                <a:alpha val="30000"/>
              </a:srgbClr>
            </a:outerShdw>
          </a:effectLst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indent="-274320" algn="l" eaLnBrk="1" hangingPunct="1">
        <a:buClr>
          <a:schemeClr val="accent1"/>
        </a:buClr>
        <a:buSzPct val="80000"/>
        <a:buFont typeface="Wingdings 2" pitchFamily="18" charset="2"/>
        <a:buChar char="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557784" indent="-228600" algn="l" eaLnBrk="1" hangingPunct="1">
        <a:buClr>
          <a:schemeClr val="tx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813816" indent="-228600" algn="l" eaLnBrk="1" hangingPunct="1">
        <a:buClr>
          <a:schemeClr val="accent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069848" indent="-228600" algn="l" eaLnBrk="1" hangingPunct="1">
        <a:buClr>
          <a:schemeClr val="tx2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316736" indent="-228600" algn="l" eaLnBrk="1" hangingPunct="1">
        <a:buClr>
          <a:schemeClr val="accent1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57276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1819656" indent="-228600" algn="l" eaLnBrk="1" hangingPunct="1">
        <a:buClr>
          <a:schemeClr val="accent1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066544" indent="-228600" algn="l" eaLnBrk="1" hangingPunct="1">
        <a:buClr>
          <a:schemeClr val="tx2"/>
        </a:buClr>
        <a:buFont typeface="Wingdings 2" pitchFamily="18" charset="2"/>
        <a:buChar char=""/>
        <a:defRPr sz="1600" baseline="0">
          <a:latin typeface="+mn-lt"/>
        </a:defRPr>
      </a:lvl8pPr>
      <a:lvl9pPr marL="2313432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</a:sp3d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20" rIns="4572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545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defPPr>
        <a:defRPr sz="4400">
          <a:solidFill>
            <a:schemeClr val="tx2">
              <a:shade val="85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48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>
            <a:outerShdw blurRad="63500" dist="38100" dir="8220000" algn="tl" rotWithShape="0">
              <a:srgbClr val="000000">
                <a:alpha val="30000"/>
              </a:srgbClr>
            </a:outerShdw>
          </a:effectLst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indent="-274320" algn="l" eaLnBrk="1" hangingPunct="1">
        <a:buClr>
          <a:schemeClr val="accent1"/>
        </a:buClr>
        <a:buSzPct val="80000"/>
        <a:buFont typeface="Wingdings 2" pitchFamily="18" charset="2"/>
        <a:buChar char="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557784" indent="-228600" algn="l" eaLnBrk="1" hangingPunct="1">
        <a:buClr>
          <a:schemeClr val="tx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813816" indent="-228600" algn="l" eaLnBrk="1" hangingPunct="1">
        <a:buClr>
          <a:schemeClr val="accent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069848" indent="-228600" algn="l" eaLnBrk="1" hangingPunct="1">
        <a:buClr>
          <a:schemeClr val="tx2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316736" indent="-228600" algn="l" eaLnBrk="1" hangingPunct="1">
        <a:buClr>
          <a:schemeClr val="accent1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57276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1819656" indent="-228600" algn="l" eaLnBrk="1" hangingPunct="1">
        <a:buClr>
          <a:schemeClr val="accent1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066544" indent="-228600" algn="l" eaLnBrk="1" hangingPunct="1">
        <a:buClr>
          <a:schemeClr val="tx2"/>
        </a:buClr>
        <a:buFont typeface="Wingdings 2" pitchFamily="18" charset="2"/>
        <a:buChar char=""/>
        <a:defRPr sz="1600" baseline="0">
          <a:latin typeface="+mn-lt"/>
        </a:defRPr>
      </a:lvl8pPr>
      <a:lvl9pPr marL="2313432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</a:sp3d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20" rIns="4572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408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defPPr>
        <a:defRPr sz="4400">
          <a:solidFill>
            <a:schemeClr val="tx2">
              <a:shade val="85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48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>
            <a:outerShdw blurRad="63500" dist="38100" dir="8220000" algn="tl" rotWithShape="0">
              <a:srgbClr val="000000">
                <a:alpha val="30000"/>
              </a:srgbClr>
            </a:outerShdw>
          </a:effectLst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indent="-274320" algn="l" eaLnBrk="1" hangingPunct="1">
        <a:buClr>
          <a:schemeClr val="accent1"/>
        </a:buClr>
        <a:buSzPct val="80000"/>
        <a:buFont typeface="Wingdings 2" pitchFamily="18" charset="2"/>
        <a:buChar char="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557784" indent="-228600" algn="l" eaLnBrk="1" hangingPunct="1">
        <a:buClr>
          <a:schemeClr val="tx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813816" indent="-228600" algn="l" eaLnBrk="1" hangingPunct="1">
        <a:buClr>
          <a:schemeClr val="accent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069848" indent="-228600" algn="l" eaLnBrk="1" hangingPunct="1">
        <a:buClr>
          <a:schemeClr val="tx2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316736" indent="-228600" algn="l" eaLnBrk="1" hangingPunct="1">
        <a:buClr>
          <a:schemeClr val="accent1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57276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1819656" indent="-228600" algn="l" eaLnBrk="1" hangingPunct="1">
        <a:buClr>
          <a:schemeClr val="accent1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066544" indent="-228600" algn="l" eaLnBrk="1" hangingPunct="1">
        <a:buClr>
          <a:schemeClr val="tx2"/>
        </a:buClr>
        <a:buFont typeface="Wingdings 2" pitchFamily="18" charset="2"/>
        <a:buChar char=""/>
        <a:defRPr sz="1600" baseline="0">
          <a:latin typeface="+mn-lt"/>
        </a:defRPr>
      </a:lvl8pPr>
      <a:lvl9pPr marL="2313432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</a:sp3d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20" rIns="4572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263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defPPr>
        <a:defRPr sz="4400">
          <a:solidFill>
            <a:schemeClr val="tx2">
              <a:shade val="85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48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>
            <a:outerShdw blurRad="63500" dist="38100" dir="8220000" algn="tl" rotWithShape="0">
              <a:srgbClr val="000000">
                <a:alpha val="30000"/>
              </a:srgbClr>
            </a:outerShdw>
          </a:effectLst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indent="-274320" algn="l" eaLnBrk="1" hangingPunct="1">
        <a:buClr>
          <a:schemeClr val="accent1"/>
        </a:buClr>
        <a:buSzPct val="80000"/>
        <a:buFont typeface="Wingdings 2" pitchFamily="18" charset="2"/>
        <a:buChar char="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557784" indent="-228600" algn="l" eaLnBrk="1" hangingPunct="1">
        <a:buClr>
          <a:schemeClr val="tx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813816" indent="-228600" algn="l" eaLnBrk="1" hangingPunct="1">
        <a:buClr>
          <a:schemeClr val="accent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069848" indent="-228600" algn="l" eaLnBrk="1" hangingPunct="1">
        <a:buClr>
          <a:schemeClr val="tx2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316736" indent="-228600" algn="l" eaLnBrk="1" hangingPunct="1">
        <a:buClr>
          <a:schemeClr val="accent1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57276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1819656" indent="-228600" algn="l" eaLnBrk="1" hangingPunct="1">
        <a:buClr>
          <a:schemeClr val="accent1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066544" indent="-228600" algn="l" eaLnBrk="1" hangingPunct="1">
        <a:buClr>
          <a:schemeClr val="tx2"/>
        </a:buClr>
        <a:buFont typeface="Wingdings 2" pitchFamily="18" charset="2"/>
        <a:buChar char=""/>
        <a:defRPr sz="1600" baseline="0">
          <a:latin typeface="+mn-lt"/>
        </a:defRPr>
      </a:lvl8pPr>
      <a:lvl9pPr marL="2313432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</a:sp3d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20" rIns="4572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44969BDC-7057-4110-AA74-9E5C43439821}" type="datetimeFigureOut">
              <a:rPr lang="cs-CZ">
                <a:solidFill>
                  <a:srgbClr val="4F271C"/>
                </a:solidFill>
              </a:rPr>
              <a:pPr/>
              <a:t>10.1.2015</a:t>
            </a:fld>
            <a:endParaRPr lang="cs-CZ">
              <a:solidFill>
                <a:srgbClr val="4F271C"/>
              </a:solidFill>
            </a:endParaRP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cs-CZ">
              <a:solidFill>
                <a:srgbClr val="4F271C"/>
              </a:solidFill>
            </a:endParaRPr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AEC59242-F10A-4F13-AB68-4F0FFFF8917B}" type="slidenum">
              <a:rPr lang="cs-CZ">
                <a:solidFill>
                  <a:srgbClr val="4F271C"/>
                </a:solidFill>
              </a:rPr>
              <a:pPr/>
              <a:t>‹#›</a:t>
            </a:fld>
            <a:endParaRPr lang="cs-CZ">
              <a:solidFill>
                <a:srgbClr val="4F2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736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defPPr>
        <a:defRPr sz="4400">
          <a:solidFill>
            <a:schemeClr val="tx2">
              <a:shade val="85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48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>
            <a:outerShdw blurRad="63500" dist="38100" dir="8220000" algn="tl" rotWithShape="0">
              <a:srgbClr val="000000">
                <a:alpha val="30000"/>
              </a:srgbClr>
            </a:outerShdw>
          </a:effectLst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indent="-274320" algn="l" eaLnBrk="1" hangingPunct="1">
        <a:buClr>
          <a:schemeClr val="accent1"/>
        </a:buClr>
        <a:buSzPct val="80000"/>
        <a:buFont typeface="Wingdings 2" pitchFamily="18" charset="2"/>
        <a:buChar char="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557784" indent="-228600" algn="l" eaLnBrk="1" hangingPunct="1">
        <a:buClr>
          <a:schemeClr val="tx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813816" indent="-228600" algn="l" eaLnBrk="1" hangingPunct="1">
        <a:buClr>
          <a:schemeClr val="accent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069848" indent="-228600" algn="l" eaLnBrk="1" hangingPunct="1">
        <a:buClr>
          <a:schemeClr val="tx2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316736" indent="-228600" algn="l" eaLnBrk="1" hangingPunct="1">
        <a:buClr>
          <a:schemeClr val="accent1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57276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1819656" indent="-228600" algn="l" eaLnBrk="1" hangingPunct="1">
        <a:buClr>
          <a:schemeClr val="accent1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066544" indent="-228600" algn="l" eaLnBrk="1" hangingPunct="1">
        <a:buClr>
          <a:schemeClr val="tx2"/>
        </a:buClr>
        <a:buFont typeface="Wingdings 2" pitchFamily="18" charset="2"/>
        <a:buChar char=""/>
        <a:defRPr sz="1600" baseline="0">
          <a:latin typeface="+mn-lt"/>
        </a:defRPr>
      </a:lvl8pPr>
      <a:lvl9pPr marL="2313432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MSOfficePNG(1).png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064526" y="822478"/>
            <a:ext cx="4916345" cy="1068331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3" name="TextovéPole 2"/>
          <p:cNvSpPr txBox="1"/>
          <p:nvPr/>
        </p:nvSpPr>
        <p:spPr>
          <a:xfrm>
            <a:off x="5922178" y="301174"/>
            <a:ext cx="685800" cy="279392"/>
          </a:xfrm>
          <a:prstGeom prst="rect">
            <a:avLst/>
          </a:prstGeom>
          <a:noFill/>
        </p:spPr>
        <p:txBody>
          <a:bodyPr vert="horz" wrap="square" lIns="78571" tIns="39285" rIns="78571" bIns="39285" rtlCol="0">
            <a:spAutoFit/>
          </a:bodyPr>
          <a:lstStyle/>
          <a:p>
            <a:r>
              <a:rPr lang="cs-CZ" sz="1300" dirty="0">
                <a:solidFill>
                  <a:srgbClr val="000000"/>
                </a:solidFill>
                <a:latin typeface="Times New Roman - 15"/>
              </a:rPr>
              <a:t>číslo: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35819" y="2386391"/>
            <a:ext cx="7136656" cy="2680049"/>
          </a:xfrm>
          <a:prstGeom prst="rect">
            <a:avLst/>
          </a:prstGeom>
          <a:noFill/>
        </p:spPr>
        <p:txBody>
          <a:bodyPr vert="horz" wrap="square" lIns="78571" tIns="39285" rIns="78571" bIns="39285" rtlCol="0">
            <a:spAutoFit/>
          </a:bodyPr>
          <a:lstStyle/>
          <a:p>
            <a:r>
              <a:rPr lang="cs-CZ" sz="1300" dirty="0">
                <a:solidFill>
                  <a:srgbClr val="000000"/>
                </a:solidFill>
                <a:latin typeface="Times New Roman - 15"/>
              </a:rPr>
              <a:t>Digitální učební materiál vznikl v rámci projektu "Inovace + DVPP", </a:t>
            </a:r>
            <a:r>
              <a:rPr lang="pt-BR" sz="1300" dirty="0">
                <a:solidFill>
                  <a:srgbClr val="000000"/>
                </a:solidFill>
                <a:latin typeface="Times New Roman - 15"/>
              </a:rPr>
              <a:t>EU peníze do škol, CZ.1.07/1.4.00/21.3768</a:t>
            </a:r>
          </a:p>
          <a:p>
            <a:endParaRPr lang="cs-CZ" sz="1300" dirty="0">
              <a:solidFill>
                <a:srgbClr val="000000"/>
              </a:solidFill>
              <a:latin typeface="Times New Roman - 15"/>
            </a:endParaRPr>
          </a:p>
          <a:p>
            <a:endParaRPr lang="cs-CZ" sz="1300" dirty="0">
              <a:solidFill>
                <a:srgbClr val="000000"/>
              </a:solidFill>
              <a:latin typeface="Times New Roman - 15"/>
            </a:endParaRPr>
          </a:p>
          <a:p>
            <a:r>
              <a:rPr lang="cs-CZ" sz="1300" dirty="0">
                <a:solidFill>
                  <a:srgbClr val="000000"/>
                </a:solidFill>
                <a:latin typeface="Times New Roman - 15"/>
              </a:rPr>
              <a:t>Název</a:t>
            </a:r>
            <a:r>
              <a:rPr lang="cs-CZ" sz="1300" dirty="0" smtClean="0">
                <a:solidFill>
                  <a:srgbClr val="000000"/>
                </a:solidFill>
                <a:latin typeface="Times New Roman - 15"/>
              </a:rPr>
              <a:t>: </a:t>
            </a:r>
            <a:r>
              <a:rPr lang="cs-CZ" sz="1300" dirty="0" err="1" smtClean="0">
                <a:solidFill>
                  <a:srgbClr val="000000"/>
                </a:solidFill>
                <a:latin typeface="Times New Roman - 15"/>
              </a:rPr>
              <a:t>Present</a:t>
            </a:r>
            <a:r>
              <a:rPr lang="cs-CZ" sz="1300" dirty="0" smtClean="0">
                <a:solidFill>
                  <a:srgbClr val="000000"/>
                </a:solidFill>
                <a:latin typeface="Times New Roman - 15"/>
              </a:rPr>
              <a:t> </a:t>
            </a:r>
            <a:r>
              <a:rPr lang="cs-CZ" sz="1300" dirty="0" err="1" smtClean="0">
                <a:solidFill>
                  <a:srgbClr val="000000"/>
                </a:solidFill>
                <a:latin typeface="Times New Roman - 15"/>
              </a:rPr>
              <a:t>simple</a:t>
            </a:r>
            <a:r>
              <a:rPr lang="cs-CZ" sz="1300" dirty="0" smtClean="0">
                <a:solidFill>
                  <a:srgbClr val="000000"/>
                </a:solidFill>
                <a:latin typeface="Times New Roman - 15"/>
              </a:rPr>
              <a:t> – </a:t>
            </a:r>
            <a:r>
              <a:rPr lang="cs-CZ" sz="1300" dirty="0" err="1" smtClean="0">
                <a:solidFill>
                  <a:srgbClr val="000000"/>
                </a:solidFill>
                <a:latin typeface="Times New Roman - 15"/>
              </a:rPr>
              <a:t>revision</a:t>
            </a:r>
            <a:endParaRPr lang="cs-CZ" sz="1300" dirty="0">
              <a:solidFill>
                <a:srgbClr val="000000"/>
              </a:solidFill>
              <a:latin typeface="Times New Roman - 15"/>
            </a:endParaRPr>
          </a:p>
          <a:p>
            <a:endParaRPr lang="cs-CZ" sz="1300" dirty="0">
              <a:solidFill>
                <a:srgbClr val="000000"/>
              </a:solidFill>
              <a:latin typeface="Times New Roman - 15"/>
            </a:endParaRPr>
          </a:p>
          <a:p>
            <a:r>
              <a:rPr lang="cs-CZ" sz="1300" dirty="0">
                <a:solidFill>
                  <a:srgbClr val="000000"/>
                </a:solidFill>
                <a:latin typeface="Times New Roman - 15"/>
              </a:rPr>
              <a:t>Autor</a:t>
            </a:r>
            <a:r>
              <a:rPr lang="cs-CZ" sz="1300" dirty="0" smtClean="0">
                <a:solidFill>
                  <a:srgbClr val="000000"/>
                </a:solidFill>
                <a:latin typeface="Times New Roman - 15"/>
              </a:rPr>
              <a:t>: Mgr. Yvona Zajícová</a:t>
            </a:r>
            <a:endParaRPr lang="cs-CZ" sz="1300" dirty="0">
              <a:solidFill>
                <a:srgbClr val="000000"/>
              </a:solidFill>
              <a:latin typeface="Times New Roman - 15"/>
            </a:endParaRPr>
          </a:p>
          <a:p>
            <a:endParaRPr lang="cs-CZ" sz="1300" dirty="0">
              <a:solidFill>
                <a:srgbClr val="000000"/>
              </a:solidFill>
              <a:latin typeface="Times New Roman - 15"/>
            </a:endParaRPr>
          </a:p>
          <a:p>
            <a:r>
              <a:rPr lang="cs-CZ" sz="1300" dirty="0">
                <a:solidFill>
                  <a:srgbClr val="000000"/>
                </a:solidFill>
                <a:latin typeface="Times New Roman - 15"/>
              </a:rPr>
              <a:t>Vzdělávací oblast</a:t>
            </a:r>
            <a:r>
              <a:rPr lang="cs-CZ" sz="1300" dirty="0" smtClean="0">
                <a:solidFill>
                  <a:srgbClr val="000000"/>
                </a:solidFill>
                <a:latin typeface="Times New Roman - 15"/>
              </a:rPr>
              <a:t>: Jazyk a jazyková komunikace</a:t>
            </a:r>
            <a:endParaRPr lang="cs-CZ" sz="1300" dirty="0">
              <a:solidFill>
                <a:srgbClr val="000000"/>
              </a:solidFill>
              <a:latin typeface="Times New Roman - 15"/>
            </a:endParaRPr>
          </a:p>
          <a:p>
            <a:endParaRPr lang="cs-CZ" sz="1300" dirty="0">
              <a:solidFill>
                <a:srgbClr val="000000"/>
              </a:solidFill>
              <a:latin typeface="Times New Roman - 15"/>
            </a:endParaRPr>
          </a:p>
          <a:p>
            <a:r>
              <a:rPr lang="cs-CZ" sz="1300" dirty="0">
                <a:solidFill>
                  <a:srgbClr val="000000"/>
                </a:solidFill>
                <a:latin typeface="Times New Roman - 15"/>
              </a:rPr>
              <a:t>Předmět</a:t>
            </a:r>
            <a:r>
              <a:rPr lang="cs-CZ" sz="1300" dirty="0" smtClean="0">
                <a:solidFill>
                  <a:srgbClr val="000000"/>
                </a:solidFill>
                <a:latin typeface="Times New Roman - 15"/>
              </a:rPr>
              <a:t>: Anglický jazyk</a:t>
            </a:r>
            <a:endParaRPr lang="cs-CZ" sz="1300" dirty="0">
              <a:solidFill>
                <a:srgbClr val="000000"/>
              </a:solidFill>
              <a:latin typeface="Times New Roman - 15"/>
            </a:endParaRPr>
          </a:p>
          <a:p>
            <a:endParaRPr lang="cs-CZ" sz="1300" dirty="0">
              <a:solidFill>
                <a:srgbClr val="000000"/>
              </a:solidFill>
              <a:latin typeface="Times New Roman - 15"/>
            </a:endParaRPr>
          </a:p>
          <a:p>
            <a:r>
              <a:rPr lang="cs-CZ" sz="1300" dirty="0">
                <a:solidFill>
                  <a:srgbClr val="000000"/>
                </a:solidFill>
                <a:latin typeface="Times New Roman - 15"/>
              </a:rPr>
              <a:t>Ročník</a:t>
            </a:r>
            <a:r>
              <a:rPr lang="cs-CZ" sz="1300" dirty="0" smtClean="0">
                <a:solidFill>
                  <a:srgbClr val="000000"/>
                </a:solidFill>
                <a:latin typeface="Times New Roman - 15"/>
              </a:rPr>
              <a:t>: šestý</a:t>
            </a:r>
            <a:endParaRPr lang="cs-CZ" sz="1300" dirty="0">
              <a:solidFill>
                <a:srgbClr val="000000"/>
              </a:solidFill>
              <a:latin typeface="Times New Roman - 15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292090" y="1657865"/>
            <a:ext cx="274320" cy="356336"/>
          </a:xfrm>
          <a:prstGeom prst="rect">
            <a:avLst/>
          </a:prstGeom>
          <a:noFill/>
        </p:spPr>
        <p:txBody>
          <a:bodyPr vert="horz" lIns="78571" tIns="39285" rIns="78571" bIns="39285" rtlCol="0">
            <a:spAutoFit/>
          </a:bodyPr>
          <a:lstStyle/>
          <a:p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 rot="10800000" flipV="1">
            <a:off x="2771762" y="1981449"/>
            <a:ext cx="3514738" cy="233240"/>
          </a:xfrm>
          <a:prstGeom prst="rect">
            <a:avLst/>
          </a:prstGeom>
          <a:noFill/>
        </p:spPr>
        <p:txBody>
          <a:bodyPr vert="horz" wrap="square" lIns="78571" tIns="39285" rIns="78571" bIns="39285" rtlCol="0">
            <a:spAutoFit/>
          </a:bodyPr>
          <a:lstStyle/>
          <a:p>
            <a:r>
              <a:rPr lang="cs-CZ" sz="1000" b="1" dirty="0">
                <a:solidFill>
                  <a:srgbClr val="000000"/>
                </a:solidFill>
                <a:latin typeface="System - 12"/>
              </a:rPr>
              <a:t>Základní škola Jindřichův Hradec I, Štítného 121</a:t>
            </a:r>
          </a:p>
        </p:txBody>
      </p:sp>
    </p:spTree>
    <p:extLst>
      <p:ext uri="{BB962C8B-B14F-4D97-AF65-F5344CB8AC3E}">
        <p14:creationId xmlns:p14="http://schemas.microsoft.com/office/powerpoint/2010/main" val="315240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75928"/>
          </a:xfrm>
        </p:spPr>
        <p:txBody>
          <a:bodyPr>
            <a:noAutofit/>
          </a:bodyPr>
          <a:lstStyle/>
          <a:p>
            <a:r>
              <a:rPr lang="cs-CZ" dirty="0" err="1"/>
              <a:t>Present</a:t>
            </a:r>
            <a:r>
              <a:rPr lang="cs-CZ" dirty="0"/>
              <a:t> </a:t>
            </a:r>
            <a:r>
              <a:rPr lang="cs-CZ" dirty="0" err="1"/>
              <a:t>simple</a:t>
            </a:r>
            <a:r>
              <a:rPr lang="cs-CZ" dirty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questions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5661248"/>
          </a:xfrm>
        </p:spPr>
        <p:txBody>
          <a:bodyPr>
            <a:normAutofit/>
          </a:bodyPr>
          <a:lstStyle/>
          <a:p>
            <a:pPr indent="0" algn="ctr">
              <a:buNone/>
            </a:pPr>
            <a:r>
              <a:rPr lang="cs-CZ" sz="3600" b="1" i="1" dirty="0" smtClean="0">
                <a:solidFill>
                  <a:srgbClr val="FF0000"/>
                </a:solidFill>
              </a:rPr>
              <a:t>Do/</a:t>
            </a:r>
            <a:r>
              <a:rPr lang="cs-CZ" sz="3600" b="1" i="1" dirty="0" err="1" smtClean="0">
                <a:solidFill>
                  <a:srgbClr val="FF0000"/>
                </a:solidFill>
              </a:rPr>
              <a:t>does</a:t>
            </a:r>
            <a:r>
              <a:rPr lang="cs-CZ" sz="3600" b="1" i="1" dirty="0" smtClean="0">
                <a:solidFill>
                  <a:srgbClr val="FF0000"/>
                </a:solidFill>
              </a:rPr>
              <a:t>  +  podmět  +  infinitiv slovesa</a:t>
            </a:r>
          </a:p>
          <a:p>
            <a:pPr indent="0" algn="ctr">
              <a:buNone/>
            </a:pPr>
            <a:endParaRPr lang="cs-CZ" sz="2000" b="1" i="1" dirty="0"/>
          </a:p>
          <a:p>
            <a:pPr marL="457200" indent="-457200">
              <a:buClr>
                <a:schemeClr val="accent3"/>
              </a:buClr>
            </a:pPr>
            <a:r>
              <a:rPr lang="cs-CZ" b="1" dirty="0" smtClean="0"/>
              <a:t>Do </a:t>
            </a:r>
            <a:r>
              <a:rPr lang="cs-CZ" b="1" dirty="0" err="1" smtClean="0"/>
              <a:t>you</a:t>
            </a:r>
            <a:r>
              <a:rPr lang="cs-CZ" b="1" dirty="0" smtClean="0"/>
              <a:t> </a:t>
            </a:r>
            <a:r>
              <a:rPr lang="cs-CZ" dirty="0" smtClean="0"/>
              <a:t>play </a:t>
            </a:r>
            <a:r>
              <a:rPr lang="cs-CZ" dirty="0" err="1" smtClean="0"/>
              <a:t>tennis</a:t>
            </a:r>
            <a:r>
              <a:rPr lang="cs-CZ" dirty="0" smtClean="0"/>
              <a:t>? </a:t>
            </a:r>
          </a:p>
          <a:p>
            <a:pPr marL="457200" indent="-457200">
              <a:buClr>
                <a:schemeClr val="accent3"/>
              </a:buClr>
            </a:pPr>
            <a:r>
              <a:rPr lang="cs-CZ" b="1" dirty="0" smtClean="0"/>
              <a:t>Do </a:t>
            </a:r>
            <a:r>
              <a:rPr lang="cs-CZ" b="1" dirty="0" err="1" smtClean="0"/>
              <a:t>your</a:t>
            </a:r>
            <a:r>
              <a:rPr lang="cs-CZ" b="1" dirty="0" smtClean="0"/>
              <a:t> </a:t>
            </a:r>
            <a:r>
              <a:rPr lang="cs-CZ" b="1" dirty="0" err="1" smtClean="0"/>
              <a:t>parents</a:t>
            </a:r>
            <a:r>
              <a:rPr lang="cs-CZ" b="1" dirty="0" smtClean="0"/>
              <a:t> </a:t>
            </a:r>
            <a:r>
              <a:rPr lang="cs-CZ" dirty="0" err="1" smtClean="0"/>
              <a:t>speak</a:t>
            </a:r>
            <a:r>
              <a:rPr lang="cs-CZ" dirty="0" smtClean="0"/>
              <a:t> </a:t>
            </a:r>
            <a:r>
              <a:rPr lang="cs-CZ" dirty="0" err="1" smtClean="0"/>
              <a:t>English</a:t>
            </a:r>
            <a:r>
              <a:rPr lang="cs-CZ" dirty="0" smtClean="0"/>
              <a:t>? </a:t>
            </a:r>
          </a:p>
          <a:p>
            <a:pPr marL="457200" indent="-457200">
              <a:buClr>
                <a:schemeClr val="accent3"/>
              </a:buClr>
            </a:pPr>
            <a:r>
              <a:rPr lang="en-US" b="1" dirty="0" smtClean="0"/>
              <a:t>Does Michael </a:t>
            </a:r>
            <a:r>
              <a:rPr lang="en-US" dirty="0" smtClean="0"/>
              <a:t>sing well</a:t>
            </a:r>
            <a:r>
              <a:rPr lang="cs-CZ" dirty="0" smtClean="0"/>
              <a:t>? </a:t>
            </a:r>
          </a:p>
          <a:p>
            <a:pPr marL="457200" indent="-457200">
              <a:buClr>
                <a:schemeClr val="accent3"/>
              </a:buClr>
            </a:pPr>
            <a:r>
              <a:rPr lang="cs-CZ" b="1" dirty="0" err="1" smtClean="0"/>
              <a:t>Does</a:t>
            </a:r>
            <a:r>
              <a:rPr lang="cs-CZ" dirty="0" smtClean="0"/>
              <a:t> </a:t>
            </a:r>
            <a:r>
              <a:rPr lang="cs-CZ" b="1" dirty="0" err="1" smtClean="0"/>
              <a:t>she</a:t>
            </a:r>
            <a:r>
              <a:rPr lang="cs-CZ" dirty="0" smtClean="0"/>
              <a:t> study hard? </a:t>
            </a:r>
          </a:p>
          <a:p>
            <a:pPr marL="457200" indent="-457200">
              <a:buClr>
                <a:schemeClr val="accent3"/>
              </a:buClr>
            </a:pPr>
            <a:r>
              <a:rPr lang="en-US" b="1" dirty="0" smtClean="0"/>
              <a:t>Do Sarah and Joe </a:t>
            </a:r>
            <a:r>
              <a:rPr lang="en-US" dirty="0" smtClean="0"/>
              <a:t>live in Brighton</a:t>
            </a:r>
            <a:r>
              <a:rPr lang="cs-CZ" dirty="0" smtClean="0"/>
              <a:t>? </a:t>
            </a:r>
          </a:p>
          <a:p>
            <a:pPr indent="0">
              <a:buNone/>
            </a:pPr>
            <a:endParaRPr lang="cs-CZ" b="1" i="1" dirty="0"/>
          </a:p>
          <a:p>
            <a:pPr indent="0">
              <a:buNone/>
            </a:pPr>
            <a:r>
              <a:rPr lang="en-US" b="1" i="1" dirty="0" smtClean="0"/>
              <a:t>Short answers</a:t>
            </a:r>
            <a:r>
              <a:rPr lang="cs-CZ" i="1" dirty="0" smtClean="0"/>
              <a:t>:</a:t>
            </a:r>
          </a:p>
          <a:p>
            <a:pPr indent="0">
              <a:buNone/>
            </a:pPr>
            <a:r>
              <a:rPr lang="cs-CZ" b="1" dirty="0" err="1" smtClean="0"/>
              <a:t>Yes</a:t>
            </a:r>
            <a:r>
              <a:rPr lang="cs-CZ" dirty="0" smtClean="0"/>
              <a:t>,  I/</a:t>
            </a:r>
            <a:r>
              <a:rPr lang="cs-CZ" dirty="0" err="1" smtClean="0"/>
              <a:t>we</a:t>
            </a:r>
            <a:r>
              <a:rPr lang="cs-CZ" dirty="0" smtClean="0"/>
              <a:t>/</a:t>
            </a:r>
            <a:r>
              <a:rPr lang="cs-CZ" dirty="0" err="1" smtClean="0"/>
              <a:t>you</a:t>
            </a:r>
            <a:r>
              <a:rPr lang="cs-CZ" dirty="0" smtClean="0"/>
              <a:t>/</a:t>
            </a:r>
            <a:r>
              <a:rPr lang="cs-CZ" dirty="0" err="1" smtClean="0"/>
              <a:t>they</a:t>
            </a:r>
            <a:r>
              <a:rPr lang="cs-CZ" dirty="0" smtClean="0"/>
              <a:t>   </a:t>
            </a:r>
            <a:r>
              <a:rPr lang="cs-CZ" b="1" dirty="0" smtClean="0"/>
              <a:t>do.		</a:t>
            </a:r>
            <a:r>
              <a:rPr lang="cs-CZ" b="1" dirty="0" err="1" smtClean="0"/>
              <a:t>Yes</a:t>
            </a:r>
            <a:r>
              <a:rPr lang="cs-CZ" b="1" dirty="0" smtClean="0"/>
              <a:t>,</a:t>
            </a:r>
            <a:r>
              <a:rPr lang="cs-CZ" dirty="0" smtClean="0"/>
              <a:t> he/</a:t>
            </a:r>
            <a:r>
              <a:rPr lang="cs-CZ" dirty="0" err="1" smtClean="0"/>
              <a:t>she</a:t>
            </a:r>
            <a:r>
              <a:rPr lang="cs-CZ" dirty="0" smtClean="0"/>
              <a:t>/</a:t>
            </a:r>
            <a:r>
              <a:rPr lang="cs-CZ" dirty="0" err="1" smtClean="0"/>
              <a:t>it</a:t>
            </a:r>
            <a:r>
              <a:rPr lang="cs-CZ" dirty="0" smtClean="0"/>
              <a:t>   </a:t>
            </a:r>
            <a:r>
              <a:rPr lang="cs-CZ" b="1" dirty="0" err="1" smtClean="0"/>
              <a:t>does</a:t>
            </a:r>
            <a:r>
              <a:rPr lang="cs-CZ" b="1" dirty="0" smtClean="0"/>
              <a:t>.</a:t>
            </a:r>
          </a:p>
          <a:p>
            <a:pPr indent="0">
              <a:buNone/>
            </a:pPr>
            <a:r>
              <a:rPr lang="cs-CZ" b="1" dirty="0" smtClean="0"/>
              <a:t>No,   </a:t>
            </a:r>
            <a:r>
              <a:rPr lang="cs-CZ" dirty="0" smtClean="0"/>
              <a:t>I/</a:t>
            </a:r>
            <a:r>
              <a:rPr lang="cs-CZ" dirty="0" err="1" smtClean="0"/>
              <a:t>we</a:t>
            </a:r>
            <a:r>
              <a:rPr lang="cs-CZ" dirty="0" smtClean="0"/>
              <a:t>/</a:t>
            </a:r>
            <a:r>
              <a:rPr lang="cs-CZ" dirty="0" err="1" smtClean="0"/>
              <a:t>you</a:t>
            </a:r>
            <a:r>
              <a:rPr lang="cs-CZ" dirty="0" smtClean="0"/>
              <a:t>/</a:t>
            </a:r>
            <a:r>
              <a:rPr lang="cs-CZ" dirty="0" err="1" smtClean="0"/>
              <a:t>they</a:t>
            </a:r>
            <a:r>
              <a:rPr lang="cs-CZ" dirty="0" smtClean="0"/>
              <a:t>   </a:t>
            </a:r>
            <a:r>
              <a:rPr lang="cs-CZ" b="1" dirty="0" smtClean="0"/>
              <a:t>don</a:t>
            </a:r>
            <a:r>
              <a:rPr lang="en-US" b="1" dirty="0" smtClean="0"/>
              <a:t>’t.	No,  </a:t>
            </a:r>
            <a:r>
              <a:rPr lang="cs-CZ" dirty="0" smtClean="0"/>
              <a:t>he/</a:t>
            </a:r>
            <a:r>
              <a:rPr lang="cs-CZ" dirty="0" err="1" smtClean="0"/>
              <a:t>she</a:t>
            </a:r>
            <a:r>
              <a:rPr lang="cs-CZ" dirty="0" smtClean="0"/>
              <a:t>/</a:t>
            </a:r>
            <a:r>
              <a:rPr lang="cs-CZ" dirty="0" err="1" smtClean="0"/>
              <a:t>it</a:t>
            </a:r>
            <a:r>
              <a:rPr lang="en-US" dirty="0" smtClean="0"/>
              <a:t>   </a:t>
            </a:r>
            <a:r>
              <a:rPr lang="en-US" b="1" dirty="0" smtClean="0"/>
              <a:t>doesn’t.</a:t>
            </a:r>
            <a:endParaRPr lang="cs-CZ" b="1" dirty="0" smtClean="0"/>
          </a:p>
          <a:p>
            <a:pPr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2885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47936"/>
          </a:xfrm>
        </p:spPr>
        <p:txBody>
          <a:bodyPr>
            <a:normAutofit/>
          </a:bodyPr>
          <a:lstStyle/>
          <a:p>
            <a:pPr algn="l"/>
            <a:r>
              <a:rPr lang="cs-CZ" sz="4000" dirty="0" smtClean="0"/>
              <a:t>Make </a:t>
            </a:r>
            <a:r>
              <a:rPr lang="cs-CZ" sz="4000" dirty="0" err="1" smtClean="0"/>
              <a:t>questions</a:t>
            </a:r>
            <a:r>
              <a:rPr lang="cs-CZ" sz="4000" dirty="0" smtClean="0"/>
              <a:t> and </a:t>
            </a:r>
            <a:r>
              <a:rPr lang="cs-CZ" sz="4000" dirty="0" err="1" smtClean="0"/>
              <a:t>short</a:t>
            </a:r>
            <a:r>
              <a:rPr lang="cs-CZ" sz="4000" dirty="0" smtClean="0"/>
              <a:t> </a:t>
            </a:r>
            <a:r>
              <a:rPr lang="cs-CZ" sz="4000" dirty="0" err="1" smtClean="0"/>
              <a:t>answers</a:t>
            </a:r>
            <a:r>
              <a:rPr lang="cs-CZ" sz="4000" dirty="0" smtClean="0"/>
              <a:t>: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>
              <a:buClr>
                <a:schemeClr val="accent3"/>
              </a:buClr>
              <a:buFont typeface="Wingdings" pitchFamily="2" charset="2"/>
              <a:buChar char="q"/>
            </a:pPr>
            <a:r>
              <a:rPr lang="cs-CZ" dirty="0" err="1" smtClean="0"/>
              <a:t>Mickey</a:t>
            </a:r>
            <a:r>
              <a:rPr lang="cs-CZ" dirty="0" smtClean="0"/>
              <a:t>/</a:t>
            </a:r>
            <a:r>
              <a:rPr lang="cs-CZ" dirty="0" err="1" smtClean="0"/>
              <a:t>cook</a:t>
            </a:r>
            <a:r>
              <a:rPr lang="cs-CZ" dirty="0" smtClean="0"/>
              <a:t>/</a:t>
            </a:r>
            <a:r>
              <a:rPr lang="cs-CZ" dirty="0" err="1" smtClean="0"/>
              <a:t>dinner</a:t>
            </a:r>
            <a:r>
              <a:rPr lang="cs-CZ" dirty="0" smtClean="0"/>
              <a:t>? No,…</a:t>
            </a:r>
          </a:p>
          <a:p>
            <a:pPr>
              <a:buClr>
                <a:schemeClr val="accent3"/>
              </a:buClr>
              <a:buFont typeface="Wingdings" pitchFamily="2" charset="2"/>
              <a:buChar char="ü"/>
            </a:pPr>
            <a:r>
              <a:rPr lang="cs-CZ" b="1" i="1" dirty="0" err="1" smtClean="0"/>
              <a:t>Does</a:t>
            </a:r>
            <a:r>
              <a:rPr lang="cs-CZ" b="1" i="1" dirty="0" smtClean="0"/>
              <a:t> </a:t>
            </a:r>
            <a:r>
              <a:rPr lang="cs-CZ" b="1" i="1" dirty="0" err="1" smtClean="0"/>
              <a:t>Mickey</a:t>
            </a:r>
            <a:r>
              <a:rPr lang="cs-CZ" b="1" i="1" dirty="0" smtClean="0"/>
              <a:t> </a:t>
            </a:r>
            <a:r>
              <a:rPr lang="cs-CZ" b="1" i="1" dirty="0" err="1" smtClean="0"/>
              <a:t>cook</a:t>
            </a:r>
            <a:r>
              <a:rPr lang="cs-CZ" b="1" i="1" dirty="0" smtClean="0"/>
              <a:t> </a:t>
            </a:r>
            <a:r>
              <a:rPr lang="cs-CZ" b="1" i="1" dirty="0" err="1" smtClean="0"/>
              <a:t>dinner</a:t>
            </a:r>
            <a:r>
              <a:rPr lang="cs-CZ" b="1" i="1" dirty="0" smtClean="0"/>
              <a:t>? No, he </a:t>
            </a:r>
            <a:r>
              <a:rPr lang="cs-CZ" b="1" i="1" dirty="0" err="1" smtClean="0"/>
              <a:t>doesn´t</a:t>
            </a:r>
            <a:r>
              <a:rPr lang="cs-CZ" b="1" i="1" dirty="0" smtClean="0"/>
              <a:t>.</a:t>
            </a:r>
          </a:p>
          <a:p>
            <a:pPr>
              <a:buClr>
                <a:schemeClr val="accent3"/>
              </a:buClr>
              <a:buFont typeface="Wingdings" pitchFamily="2" charset="2"/>
              <a:buChar char="q"/>
            </a:pPr>
            <a:r>
              <a:rPr lang="cs-CZ" dirty="0" err="1" smtClean="0"/>
              <a:t>you</a:t>
            </a:r>
            <a:r>
              <a:rPr lang="cs-CZ" dirty="0" smtClean="0"/>
              <a:t>/</a:t>
            </a:r>
            <a:r>
              <a:rPr lang="cs-CZ" dirty="0" err="1" smtClean="0"/>
              <a:t>tidy</a:t>
            </a:r>
            <a:r>
              <a:rPr lang="cs-CZ" dirty="0" smtClean="0"/>
              <a:t>/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bedroom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weekends</a:t>
            </a:r>
            <a:r>
              <a:rPr lang="cs-CZ" dirty="0" smtClean="0"/>
              <a:t>? </a:t>
            </a:r>
            <a:r>
              <a:rPr lang="cs-CZ" dirty="0" err="1" smtClean="0"/>
              <a:t>Yes</a:t>
            </a:r>
            <a:r>
              <a:rPr lang="cs-CZ" dirty="0" smtClean="0"/>
              <a:t>,…</a:t>
            </a:r>
          </a:p>
          <a:p>
            <a:pPr>
              <a:buClr>
                <a:schemeClr val="accent3"/>
              </a:buClr>
              <a:buFont typeface="Wingdings" pitchFamily="2" charset="2"/>
              <a:buChar char="ü"/>
            </a:pPr>
            <a:r>
              <a:rPr lang="cs-CZ" b="1" i="1" dirty="0" smtClean="0"/>
              <a:t>Do </a:t>
            </a:r>
            <a:r>
              <a:rPr lang="cs-CZ" b="1" i="1" dirty="0" err="1" smtClean="0"/>
              <a:t>you</a:t>
            </a:r>
            <a:r>
              <a:rPr lang="cs-CZ" b="1" i="1" dirty="0" smtClean="0"/>
              <a:t> </a:t>
            </a:r>
            <a:r>
              <a:rPr lang="cs-CZ" b="1" i="1" dirty="0" err="1" smtClean="0"/>
              <a:t>tidy</a:t>
            </a:r>
            <a:r>
              <a:rPr lang="cs-CZ" b="1" i="1" dirty="0" smtClean="0"/>
              <a:t> </a:t>
            </a:r>
            <a:r>
              <a:rPr lang="cs-CZ" b="1" i="1" dirty="0" err="1"/>
              <a:t>your</a:t>
            </a:r>
            <a:r>
              <a:rPr lang="cs-CZ" b="1" i="1" dirty="0"/>
              <a:t> </a:t>
            </a:r>
            <a:r>
              <a:rPr lang="cs-CZ" b="1" i="1" dirty="0" err="1"/>
              <a:t>bedroom</a:t>
            </a:r>
            <a:r>
              <a:rPr lang="cs-CZ" b="1" i="1" dirty="0"/>
              <a:t> </a:t>
            </a:r>
            <a:r>
              <a:rPr lang="cs-CZ" b="1" i="1" dirty="0" err="1"/>
              <a:t>at</a:t>
            </a:r>
            <a:r>
              <a:rPr lang="cs-CZ" b="1" i="1" dirty="0"/>
              <a:t> </a:t>
            </a:r>
            <a:r>
              <a:rPr lang="cs-CZ" b="1" i="1" dirty="0" err="1"/>
              <a:t>the</a:t>
            </a:r>
            <a:r>
              <a:rPr lang="cs-CZ" b="1" i="1" dirty="0"/>
              <a:t> </a:t>
            </a:r>
            <a:r>
              <a:rPr lang="cs-CZ" b="1" i="1" dirty="0" err="1"/>
              <a:t>weekends</a:t>
            </a:r>
            <a:r>
              <a:rPr lang="cs-CZ" b="1" i="1" dirty="0" smtClean="0"/>
              <a:t>?           </a:t>
            </a:r>
            <a:r>
              <a:rPr lang="cs-CZ" b="1" i="1" dirty="0" err="1" smtClean="0"/>
              <a:t>Yes</a:t>
            </a:r>
            <a:r>
              <a:rPr lang="cs-CZ" b="1" i="1" dirty="0" smtClean="0"/>
              <a:t>, I do.</a:t>
            </a:r>
          </a:p>
          <a:p>
            <a:pPr>
              <a:buClr>
                <a:schemeClr val="accent3"/>
              </a:buClr>
              <a:buFont typeface="Wingdings" pitchFamily="2" charset="2"/>
              <a:buChar char="q"/>
            </a:pPr>
            <a:r>
              <a:rPr lang="cs-CZ" dirty="0" err="1" smtClean="0"/>
              <a:t>they</a:t>
            </a:r>
            <a:r>
              <a:rPr lang="cs-CZ" dirty="0" smtClean="0"/>
              <a:t>/play/</a:t>
            </a:r>
            <a:r>
              <a:rPr lang="cs-CZ" dirty="0" err="1" smtClean="0"/>
              <a:t>tennis</a:t>
            </a:r>
            <a:r>
              <a:rPr lang="cs-CZ" dirty="0" smtClean="0"/>
              <a:t> </a:t>
            </a:r>
            <a:r>
              <a:rPr lang="cs-CZ" dirty="0" err="1" smtClean="0"/>
              <a:t>every</a:t>
            </a:r>
            <a:r>
              <a:rPr lang="cs-CZ" dirty="0" smtClean="0"/>
              <a:t> </a:t>
            </a:r>
            <a:r>
              <a:rPr lang="cs-CZ" dirty="0" err="1" smtClean="0"/>
              <a:t>Monday</a:t>
            </a:r>
            <a:r>
              <a:rPr lang="cs-CZ" dirty="0" smtClean="0"/>
              <a:t>. </a:t>
            </a:r>
            <a:r>
              <a:rPr lang="cs-CZ" dirty="0" err="1" smtClean="0"/>
              <a:t>Yes</a:t>
            </a:r>
            <a:r>
              <a:rPr lang="cs-CZ" dirty="0" smtClean="0"/>
              <a:t>,…</a:t>
            </a:r>
          </a:p>
          <a:p>
            <a:pPr>
              <a:buClr>
                <a:schemeClr val="accent3"/>
              </a:buClr>
              <a:buFont typeface="Wingdings" pitchFamily="2" charset="2"/>
              <a:buChar char="ü"/>
            </a:pPr>
            <a:r>
              <a:rPr lang="cs-CZ" b="1" i="1" dirty="0" smtClean="0"/>
              <a:t>Do </a:t>
            </a:r>
            <a:r>
              <a:rPr lang="cs-CZ" b="1" i="1" dirty="0" err="1" smtClean="0"/>
              <a:t>they</a:t>
            </a:r>
            <a:r>
              <a:rPr lang="cs-CZ" b="1" i="1" dirty="0" smtClean="0"/>
              <a:t> play </a:t>
            </a:r>
            <a:r>
              <a:rPr lang="cs-CZ" b="1" i="1" dirty="0" err="1"/>
              <a:t>tennis</a:t>
            </a:r>
            <a:r>
              <a:rPr lang="cs-CZ" b="1" i="1" dirty="0"/>
              <a:t> </a:t>
            </a:r>
            <a:r>
              <a:rPr lang="cs-CZ" b="1" i="1" dirty="0" err="1"/>
              <a:t>every</a:t>
            </a:r>
            <a:r>
              <a:rPr lang="cs-CZ" b="1" i="1" dirty="0"/>
              <a:t> </a:t>
            </a:r>
            <a:r>
              <a:rPr lang="cs-CZ" b="1" i="1" dirty="0" err="1"/>
              <a:t>Monday</a:t>
            </a:r>
            <a:r>
              <a:rPr lang="cs-CZ" b="1" i="1" dirty="0"/>
              <a:t>. </a:t>
            </a:r>
            <a:r>
              <a:rPr lang="cs-CZ" b="1" i="1" dirty="0" err="1" smtClean="0"/>
              <a:t>Yes</a:t>
            </a:r>
            <a:r>
              <a:rPr lang="cs-CZ" b="1" i="1" dirty="0" smtClean="0"/>
              <a:t>, </a:t>
            </a:r>
            <a:r>
              <a:rPr lang="cs-CZ" b="1" i="1" dirty="0" err="1" smtClean="0"/>
              <a:t>they</a:t>
            </a:r>
            <a:r>
              <a:rPr lang="cs-CZ" b="1" i="1" dirty="0" smtClean="0"/>
              <a:t> do.</a:t>
            </a:r>
          </a:p>
          <a:p>
            <a:pPr>
              <a:buClr>
                <a:schemeClr val="accent3"/>
              </a:buClr>
              <a:buFont typeface="Wingdings" pitchFamily="2" charset="2"/>
              <a:buChar char="q"/>
            </a:pP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dad</a:t>
            </a:r>
            <a:r>
              <a:rPr lang="cs-CZ" dirty="0" smtClean="0"/>
              <a:t>/</a:t>
            </a:r>
            <a:r>
              <a:rPr lang="cs-CZ" dirty="0" err="1" smtClean="0"/>
              <a:t>wash</a:t>
            </a:r>
            <a:r>
              <a:rPr lang="cs-CZ" dirty="0" smtClean="0"/>
              <a:t> up? No,…</a:t>
            </a:r>
          </a:p>
          <a:p>
            <a:pPr>
              <a:buClr>
                <a:schemeClr val="accent3"/>
              </a:buClr>
              <a:buFont typeface="Wingdings" pitchFamily="2" charset="2"/>
              <a:buChar char="ü"/>
            </a:pPr>
            <a:r>
              <a:rPr lang="cs-CZ" b="1" i="1" dirty="0" err="1" smtClean="0"/>
              <a:t>Does</a:t>
            </a:r>
            <a:r>
              <a:rPr lang="cs-CZ" b="1" i="1" dirty="0" smtClean="0"/>
              <a:t> </a:t>
            </a:r>
            <a:r>
              <a:rPr lang="cs-CZ" b="1" i="1" dirty="0" err="1" smtClean="0"/>
              <a:t>their</a:t>
            </a:r>
            <a:r>
              <a:rPr lang="cs-CZ" b="1" i="1" dirty="0" smtClean="0"/>
              <a:t> </a:t>
            </a:r>
            <a:r>
              <a:rPr lang="cs-CZ" b="1" i="1" dirty="0" err="1" smtClean="0"/>
              <a:t>dad</a:t>
            </a:r>
            <a:r>
              <a:rPr lang="cs-CZ" b="1" i="1" dirty="0" smtClean="0"/>
              <a:t> </a:t>
            </a:r>
            <a:r>
              <a:rPr lang="cs-CZ" b="1" i="1" dirty="0" err="1" smtClean="0"/>
              <a:t>wash</a:t>
            </a:r>
            <a:r>
              <a:rPr lang="cs-CZ" b="1" i="1" dirty="0" smtClean="0"/>
              <a:t> up? No, he </a:t>
            </a:r>
            <a:r>
              <a:rPr lang="cs-CZ" b="1" i="1" dirty="0" err="1" smtClean="0"/>
              <a:t>doesn´t</a:t>
            </a:r>
            <a:r>
              <a:rPr lang="cs-CZ" b="1" i="1" dirty="0" smtClean="0"/>
              <a:t>.</a:t>
            </a:r>
          </a:p>
          <a:p>
            <a:pPr>
              <a:buClr>
                <a:schemeClr val="accent3"/>
              </a:buClr>
              <a:buFont typeface="Wingdings" pitchFamily="2" charset="2"/>
              <a:buChar char="q"/>
            </a:pPr>
            <a:r>
              <a:rPr lang="cs-CZ" dirty="0" smtClean="0"/>
              <a:t>Oscar/make/</a:t>
            </a:r>
            <a:r>
              <a:rPr lang="cs-CZ" dirty="0" err="1" smtClean="0"/>
              <a:t>bed</a:t>
            </a:r>
            <a:r>
              <a:rPr lang="cs-CZ" dirty="0" smtClean="0"/>
              <a:t> </a:t>
            </a:r>
            <a:r>
              <a:rPr lang="cs-CZ" dirty="0" err="1" smtClean="0"/>
              <a:t>every</a:t>
            </a:r>
            <a:r>
              <a:rPr lang="cs-CZ" dirty="0" smtClean="0"/>
              <a:t> </a:t>
            </a:r>
            <a:r>
              <a:rPr lang="cs-CZ" dirty="0" err="1" smtClean="0"/>
              <a:t>morning</a:t>
            </a:r>
            <a:r>
              <a:rPr lang="cs-CZ" dirty="0" smtClean="0"/>
              <a:t>? </a:t>
            </a:r>
            <a:r>
              <a:rPr lang="cs-CZ" dirty="0" err="1" smtClean="0"/>
              <a:t>Yes</a:t>
            </a:r>
            <a:r>
              <a:rPr lang="cs-CZ" dirty="0" smtClean="0"/>
              <a:t>,…</a:t>
            </a:r>
          </a:p>
          <a:p>
            <a:pPr>
              <a:buClr>
                <a:schemeClr val="accent3"/>
              </a:buClr>
              <a:buFont typeface="Wingdings" pitchFamily="2" charset="2"/>
              <a:buChar char="ü"/>
            </a:pPr>
            <a:r>
              <a:rPr lang="cs-CZ" b="1" i="1" dirty="0" err="1" smtClean="0"/>
              <a:t>Does</a:t>
            </a:r>
            <a:r>
              <a:rPr lang="cs-CZ" b="1" i="1" dirty="0" smtClean="0"/>
              <a:t> Oscar make </a:t>
            </a:r>
            <a:r>
              <a:rPr lang="cs-CZ" b="1" i="1" dirty="0" err="1" smtClean="0"/>
              <a:t>b</a:t>
            </a:r>
            <a:r>
              <a:rPr lang="cs-CZ" b="1" i="1" dirty="0" err="1"/>
              <a:t>ed</a:t>
            </a:r>
            <a:r>
              <a:rPr lang="cs-CZ" b="1" i="1" dirty="0"/>
              <a:t> </a:t>
            </a:r>
            <a:r>
              <a:rPr lang="cs-CZ" b="1" i="1" dirty="0" err="1"/>
              <a:t>every</a:t>
            </a:r>
            <a:r>
              <a:rPr lang="cs-CZ" b="1" i="1" dirty="0"/>
              <a:t> </a:t>
            </a:r>
            <a:r>
              <a:rPr lang="cs-CZ" b="1" i="1" dirty="0" err="1"/>
              <a:t>morning</a:t>
            </a:r>
            <a:r>
              <a:rPr lang="cs-CZ" b="1" i="1" dirty="0"/>
              <a:t>? </a:t>
            </a:r>
            <a:r>
              <a:rPr lang="cs-CZ" b="1" i="1" dirty="0" err="1" smtClean="0"/>
              <a:t>Yes</a:t>
            </a:r>
            <a:r>
              <a:rPr lang="cs-CZ" b="1" i="1" dirty="0" smtClean="0"/>
              <a:t>, he </a:t>
            </a:r>
            <a:r>
              <a:rPr lang="cs-CZ" b="1" i="1" dirty="0" err="1" smtClean="0"/>
              <a:t>does</a:t>
            </a:r>
            <a:r>
              <a:rPr lang="cs-CZ" b="1" i="1" dirty="0" smtClean="0"/>
              <a:t>.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514611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19944"/>
          </a:xfrm>
        </p:spPr>
        <p:txBody>
          <a:bodyPr>
            <a:noAutofit/>
          </a:bodyPr>
          <a:lstStyle/>
          <a:p>
            <a:pPr algn="l">
              <a:buClr>
                <a:srgbClr val="C00000"/>
              </a:buClr>
              <a:buSzPct val="80000"/>
            </a:pPr>
            <a:r>
              <a:rPr lang="cs-CZ" dirty="0" err="1" smtClean="0"/>
              <a:t>Choose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right</a:t>
            </a:r>
            <a:r>
              <a:rPr lang="cs-CZ" dirty="0" smtClean="0"/>
              <a:t> </a:t>
            </a:r>
            <a:r>
              <a:rPr lang="cs-CZ" dirty="0" err="1" smtClean="0"/>
              <a:t>answer</a:t>
            </a:r>
            <a:r>
              <a:rPr lang="cs-CZ" dirty="0" smtClean="0"/>
              <a:t>: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424936" cy="4929411"/>
          </a:xfrm>
        </p:spPr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cs-CZ" dirty="0" smtClean="0"/>
              <a:t> ……. </a:t>
            </a:r>
            <a:r>
              <a:rPr lang="cs-CZ" dirty="0" err="1"/>
              <a:t>l</a:t>
            </a:r>
            <a:r>
              <a:rPr lang="cs-CZ" dirty="0" err="1" smtClean="0"/>
              <a:t>anguage</a:t>
            </a:r>
            <a:r>
              <a:rPr lang="cs-CZ" dirty="0" smtClean="0"/>
              <a:t> do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usually</a:t>
            </a:r>
            <a:r>
              <a:rPr lang="cs-CZ" dirty="0" smtClean="0"/>
              <a:t> </a:t>
            </a:r>
            <a:r>
              <a:rPr lang="cs-CZ" dirty="0" err="1" smtClean="0"/>
              <a:t>speak</a:t>
            </a:r>
            <a:r>
              <a:rPr lang="cs-CZ" dirty="0" smtClean="0"/>
              <a:t>?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speak</a:t>
            </a:r>
            <a:r>
              <a:rPr lang="cs-CZ" dirty="0" smtClean="0"/>
              <a:t> </a:t>
            </a:r>
            <a:r>
              <a:rPr lang="cs-CZ" dirty="0" err="1" smtClean="0"/>
              <a:t>French</a:t>
            </a:r>
            <a:r>
              <a:rPr lang="cs-CZ" dirty="0" smtClean="0"/>
              <a:t>.</a:t>
            </a:r>
          </a:p>
          <a:p>
            <a:pPr indent="0">
              <a:buClr>
                <a:srgbClr val="C00000"/>
              </a:buClr>
              <a:buNone/>
            </a:pPr>
            <a:r>
              <a:rPr lang="cs-CZ" dirty="0"/>
              <a:t> </a:t>
            </a:r>
            <a:r>
              <a:rPr lang="cs-CZ" dirty="0" smtClean="0"/>
              <a:t>  a) </a:t>
            </a:r>
            <a:r>
              <a:rPr lang="cs-CZ" dirty="0" err="1" smtClean="0"/>
              <a:t>What</a:t>
            </a:r>
            <a:r>
              <a:rPr lang="cs-CZ" dirty="0" smtClean="0"/>
              <a:t>	b) </a:t>
            </a:r>
            <a:r>
              <a:rPr lang="cs-CZ" dirty="0" err="1" smtClean="0"/>
              <a:t>Where</a:t>
            </a:r>
            <a:r>
              <a:rPr lang="cs-CZ" dirty="0" smtClean="0"/>
              <a:t> 	c) </a:t>
            </a:r>
            <a:r>
              <a:rPr lang="cs-CZ" dirty="0" err="1" smtClean="0"/>
              <a:t>Why</a:t>
            </a:r>
            <a:endParaRPr lang="cs-CZ" dirty="0" smtClean="0"/>
          </a:p>
          <a:p>
            <a:pPr marL="457200" indent="-457200">
              <a:buClr>
                <a:srgbClr val="C00000"/>
              </a:buClr>
              <a:buFont typeface="Wingdings" pitchFamily="2" charset="2"/>
              <a:buChar char="q"/>
            </a:pPr>
            <a:r>
              <a:rPr lang="cs-CZ" dirty="0" smtClean="0"/>
              <a:t>……. </a:t>
            </a:r>
            <a:r>
              <a:rPr lang="cs-CZ" dirty="0" err="1" smtClean="0"/>
              <a:t>does</a:t>
            </a:r>
            <a:r>
              <a:rPr lang="cs-CZ" dirty="0" smtClean="0"/>
              <a:t> </a:t>
            </a:r>
            <a:r>
              <a:rPr lang="cs-CZ" dirty="0" err="1" smtClean="0"/>
              <a:t>winter</a:t>
            </a:r>
            <a:r>
              <a:rPr lang="cs-CZ" dirty="0" smtClean="0"/>
              <a:t> start?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starts</a:t>
            </a:r>
            <a:r>
              <a:rPr lang="cs-CZ" dirty="0" smtClean="0"/>
              <a:t> on 21st </a:t>
            </a:r>
            <a:r>
              <a:rPr lang="cs-CZ" dirty="0" err="1" smtClean="0"/>
              <a:t>December</a:t>
            </a:r>
            <a:r>
              <a:rPr lang="cs-CZ" dirty="0" smtClean="0"/>
              <a:t>.</a:t>
            </a:r>
          </a:p>
          <a:p>
            <a:pPr indent="0">
              <a:buClr>
                <a:srgbClr val="C00000"/>
              </a:buClr>
              <a:buNone/>
            </a:pPr>
            <a:r>
              <a:rPr lang="cs-CZ" dirty="0"/>
              <a:t> </a:t>
            </a:r>
            <a:r>
              <a:rPr lang="cs-CZ" dirty="0" smtClean="0"/>
              <a:t>  a) </a:t>
            </a:r>
            <a:r>
              <a:rPr lang="cs-CZ" dirty="0" err="1" smtClean="0"/>
              <a:t>Where</a:t>
            </a:r>
            <a:r>
              <a:rPr lang="cs-CZ" dirty="0" smtClean="0"/>
              <a:t>	b) </a:t>
            </a:r>
            <a:r>
              <a:rPr lang="cs-CZ" dirty="0" err="1" smtClean="0"/>
              <a:t>What</a:t>
            </a:r>
            <a:r>
              <a:rPr lang="cs-CZ" dirty="0" smtClean="0"/>
              <a:t>	c) </a:t>
            </a:r>
            <a:r>
              <a:rPr lang="cs-CZ" dirty="0" err="1" smtClean="0"/>
              <a:t>When</a:t>
            </a:r>
            <a:endParaRPr lang="cs-CZ" dirty="0" smtClean="0"/>
          </a:p>
          <a:p>
            <a:pPr marL="457200" indent="-457200">
              <a:buClr>
                <a:srgbClr val="C00000"/>
              </a:buClr>
              <a:buFont typeface="Wingdings" pitchFamily="2" charset="2"/>
              <a:buChar char="q"/>
            </a:pPr>
            <a:r>
              <a:rPr lang="cs-CZ" dirty="0" smtClean="0"/>
              <a:t>……. 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sleep</a:t>
            </a:r>
            <a:r>
              <a:rPr lang="cs-CZ" dirty="0" smtClean="0"/>
              <a:t>? I </a:t>
            </a:r>
            <a:r>
              <a:rPr lang="cs-CZ" dirty="0" err="1" smtClean="0"/>
              <a:t>sleep</a:t>
            </a:r>
            <a:r>
              <a:rPr lang="cs-CZ" dirty="0" smtClean="0"/>
              <a:t> in my </a:t>
            </a:r>
            <a:r>
              <a:rPr lang="cs-CZ" dirty="0" err="1" smtClean="0"/>
              <a:t>bedroom</a:t>
            </a:r>
            <a:r>
              <a:rPr lang="cs-CZ" dirty="0" smtClean="0"/>
              <a:t>.</a:t>
            </a:r>
          </a:p>
          <a:p>
            <a:pPr indent="0">
              <a:buClr>
                <a:srgbClr val="C00000"/>
              </a:buClr>
              <a:buNone/>
            </a:pPr>
            <a:r>
              <a:rPr lang="cs-CZ" dirty="0"/>
              <a:t> </a:t>
            </a:r>
            <a:r>
              <a:rPr lang="cs-CZ" dirty="0" smtClean="0"/>
              <a:t>  a) </a:t>
            </a:r>
            <a:r>
              <a:rPr lang="cs-CZ" dirty="0" err="1" smtClean="0"/>
              <a:t>When</a:t>
            </a:r>
            <a:r>
              <a:rPr lang="cs-CZ" dirty="0" smtClean="0"/>
              <a:t>	b) </a:t>
            </a:r>
            <a:r>
              <a:rPr lang="cs-CZ" dirty="0" err="1" smtClean="0"/>
              <a:t>How</a:t>
            </a:r>
            <a:r>
              <a:rPr lang="cs-CZ" dirty="0" smtClean="0"/>
              <a:t>	c) </a:t>
            </a:r>
            <a:r>
              <a:rPr lang="cs-CZ" dirty="0" err="1" smtClean="0"/>
              <a:t>Where</a:t>
            </a:r>
            <a:endParaRPr lang="cs-CZ" dirty="0" smtClean="0"/>
          </a:p>
          <a:p>
            <a:pPr marL="457200" indent="-457200">
              <a:buClr>
                <a:srgbClr val="C00000"/>
              </a:buClr>
              <a:buFont typeface="Wingdings" pitchFamily="2" charset="2"/>
              <a:buChar char="q"/>
            </a:pPr>
            <a:r>
              <a:rPr lang="cs-CZ" dirty="0" smtClean="0"/>
              <a:t>……. do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get</a:t>
            </a:r>
            <a:r>
              <a:rPr lang="cs-CZ" dirty="0" smtClean="0"/>
              <a:t> to </a:t>
            </a:r>
            <a:r>
              <a:rPr lang="cs-CZ" dirty="0" err="1" smtClean="0"/>
              <a:t>school</a:t>
            </a:r>
            <a:r>
              <a:rPr lang="cs-CZ" dirty="0" smtClean="0"/>
              <a:t>.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usually</a:t>
            </a:r>
            <a:r>
              <a:rPr lang="cs-CZ" dirty="0" smtClean="0"/>
              <a:t> go by bus.</a:t>
            </a:r>
          </a:p>
          <a:p>
            <a:pPr indent="0">
              <a:buClr>
                <a:srgbClr val="C00000"/>
              </a:buClr>
              <a:buNone/>
            </a:pPr>
            <a:r>
              <a:rPr lang="cs-CZ" dirty="0"/>
              <a:t> </a:t>
            </a:r>
            <a:r>
              <a:rPr lang="cs-CZ" dirty="0" smtClean="0"/>
              <a:t>  a) </a:t>
            </a:r>
            <a:r>
              <a:rPr lang="cs-CZ" dirty="0" err="1" smtClean="0"/>
              <a:t>Where</a:t>
            </a:r>
            <a:r>
              <a:rPr lang="cs-CZ" dirty="0" smtClean="0"/>
              <a:t>	b) </a:t>
            </a:r>
            <a:r>
              <a:rPr lang="cs-CZ" dirty="0" err="1" smtClean="0"/>
              <a:t>Why</a:t>
            </a:r>
            <a:r>
              <a:rPr lang="cs-CZ" dirty="0" smtClean="0"/>
              <a:t>	c) </a:t>
            </a:r>
            <a:r>
              <a:rPr lang="cs-CZ" dirty="0" err="1" smtClean="0"/>
              <a:t>How</a:t>
            </a:r>
            <a:endParaRPr lang="cs-CZ" dirty="0" smtClean="0"/>
          </a:p>
          <a:p>
            <a:pPr marL="457200" indent="-457200">
              <a:buClr>
                <a:srgbClr val="C00000"/>
              </a:buClr>
              <a:buFont typeface="Wingdings" pitchFamily="2" charset="2"/>
              <a:buChar char="q"/>
            </a:pPr>
            <a:r>
              <a:rPr lang="cs-CZ" dirty="0" smtClean="0"/>
              <a:t>……. </a:t>
            </a:r>
            <a:r>
              <a:rPr lang="cs-CZ" dirty="0"/>
              <a:t> </a:t>
            </a:r>
            <a:r>
              <a:rPr lang="cs-CZ" dirty="0" err="1" smtClean="0"/>
              <a:t>does</a:t>
            </a:r>
            <a:r>
              <a:rPr lang="cs-CZ" dirty="0" smtClean="0"/>
              <a:t> </a:t>
            </a:r>
            <a:r>
              <a:rPr lang="cs-CZ" dirty="0" err="1" smtClean="0"/>
              <a:t>she</a:t>
            </a:r>
            <a:r>
              <a:rPr lang="cs-CZ" dirty="0" smtClean="0"/>
              <a:t> do on </a:t>
            </a:r>
            <a:r>
              <a:rPr lang="cs-CZ" dirty="0" err="1" smtClean="0"/>
              <a:t>Sundays</a:t>
            </a:r>
            <a:r>
              <a:rPr lang="cs-CZ" dirty="0" smtClean="0"/>
              <a:t>? </a:t>
            </a:r>
            <a:r>
              <a:rPr lang="cs-CZ" dirty="0" err="1" smtClean="0"/>
              <a:t>She</a:t>
            </a:r>
            <a:r>
              <a:rPr lang="cs-CZ" dirty="0" smtClean="0"/>
              <a:t> </a:t>
            </a:r>
            <a:r>
              <a:rPr lang="cs-CZ" dirty="0" err="1" smtClean="0"/>
              <a:t>plays</a:t>
            </a:r>
            <a:r>
              <a:rPr lang="cs-CZ" dirty="0" smtClean="0"/>
              <a:t> golf.</a:t>
            </a:r>
          </a:p>
          <a:p>
            <a:pPr indent="0">
              <a:buClr>
                <a:srgbClr val="C00000"/>
              </a:buClr>
              <a:buNone/>
            </a:pPr>
            <a:r>
              <a:rPr lang="cs-CZ" dirty="0"/>
              <a:t> </a:t>
            </a:r>
            <a:r>
              <a:rPr lang="cs-CZ" dirty="0" smtClean="0"/>
              <a:t>  a) </a:t>
            </a:r>
            <a:r>
              <a:rPr lang="cs-CZ" dirty="0" err="1" smtClean="0"/>
              <a:t>How</a:t>
            </a:r>
            <a:r>
              <a:rPr lang="cs-CZ" dirty="0" smtClean="0"/>
              <a:t>	b) </a:t>
            </a:r>
            <a:r>
              <a:rPr lang="cs-CZ" dirty="0" err="1" smtClean="0"/>
              <a:t>What</a:t>
            </a:r>
            <a:r>
              <a:rPr lang="cs-CZ" dirty="0" smtClean="0"/>
              <a:t>	c) </a:t>
            </a:r>
            <a:r>
              <a:rPr lang="cs-CZ" dirty="0" err="1" smtClean="0"/>
              <a:t>Why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8738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63960"/>
          </a:xfrm>
        </p:spPr>
        <p:txBody>
          <a:bodyPr/>
          <a:lstStyle/>
          <a:p>
            <a:pPr algn="l"/>
            <a:r>
              <a:rPr lang="cs-CZ" dirty="0" err="1" smtClean="0"/>
              <a:t>Check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answers</a:t>
            </a:r>
            <a:r>
              <a:rPr lang="cs-CZ" dirty="0" smtClean="0"/>
              <a:t>: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rgbClr val="C00000"/>
              </a:buClr>
              <a:buFont typeface="Wingdings" pitchFamily="2" charset="2"/>
              <a:buChar char="ü"/>
            </a:pPr>
            <a:r>
              <a:rPr lang="cs-CZ" sz="3200" b="1" i="1" dirty="0" err="1" smtClean="0">
                <a:solidFill>
                  <a:srgbClr val="FF0000"/>
                </a:solidFill>
              </a:rPr>
              <a:t>What</a:t>
            </a:r>
            <a:r>
              <a:rPr lang="cs-CZ" sz="3200" b="1" i="1" dirty="0" smtClean="0"/>
              <a:t> </a:t>
            </a:r>
            <a:r>
              <a:rPr lang="cs-CZ" sz="3200" b="1" i="1" dirty="0" err="1"/>
              <a:t>language</a:t>
            </a:r>
            <a:r>
              <a:rPr lang="cs-CZ" sz="3200" b="1" i="1" dirty="0"/>
              <a:t> do </a:t>
            </a:r>
            <a:r>
              <a:rPr lang="cs-CZ" sz="3200" b="1" i="1" dirty="0" err="1" smtClean="0"/>
              <a:t>they</a:t>
            </a:r>
            <a:r>
              <a:rPr lang="cs-CZ" sz="3200" b="1" i="1" dirty="0" smtClean="0"/>
              <a:t> </a:t>
            </a:r>
            <a:r>
              <a:rPr lang="cs-CZ" sz="3200" b="1" i="1" dirty="0" err="1" smtClean="0"/>
              <a:t>usually</a:t>
            </a:r>
            <a:r>
              <a:rPr lang="cs-CZ" sz="3200" b="1" i="1" dirty="0" smtClean="0"/>
              <a:t> </a:t>
            </a:r>
            <a:r>
              <a:rPr lang="cs-CZ" sz="3200" b="1" i="1" dirty="0" err="1"/>
              <a:t>speak</a:t>
            </a:r>
            <a:r>
              <a:rPr lang="cs-CZ" sz="3200" b="1" i="1" dirty="0"/>
              <a:t>? </a:t>
            </a:r>
            <a:endParaRPr lang="cs-CZ" sz="3200" b="1" i="1" dirty="0" smtClean="0"/>
          </a:p>
          <a:p>
            <a:pPr indent="0">
              <a:buClr>
                <a:srgbClr val="C00000"/>
              </a:buClr>
              <a:buNone/>
            </a:pPr>
            <a:endParaRPr lang="cs-CZ" sz="3200" b="1" i="1" dirty="0" smtClean="0"/>
          </a:p>
          <a:p>
            <a:pPr marL="457200" indent="-457200">
              <a:buClr>
                <a:srgbClr val="C00000"/>
              </a:buClr>
              <a:buFont typeface="Wingdings" pitchFamily="2" charset="2"/>
              <a:buChar char="ü"/>
            </a:pPr>
            <a:r>
              <a:rPr lang="cs-CZ" sz="3200" b="1" i="1" dirty="0" err="1" smtClean="0">
                <a:solidFill>
                  <a:srgbClr val="FF0000"/>
                </a:solidFill>
              </a:rPr>
              <a:t>When</a:t>
            </a:r>
            <a:r>
              <a:rPr lang="cs-CZ" sz="3200" b="1" i="1" dirty="0" smtClean="0"/>
              <a:t> </a:t>
            </a:r>
            <a:r>
              <a:rPr lang="cs-CZ" sz="3200" b="1" i="1" dirty="0" err="1"/>
              <a:t>does</a:t>
            </a:r>
            <a:r>
              <a:rPr lang="cs-CZ" sz="3200" b="1" i="1" dirty="0"/>
              <a:t> </a:t>
            </a:r>
            <a:r>
              <a:rPr lang="cs-CZ" sz="3200" b="1" i="1" dirty="0" err="1"/>
              <a:t>winter</a:t>
            </a:r>
            <a:r>
              <a:rPr lang="cs-CZ" sz="3200" b="1" i="1" dirty="0"/>
              <a:t> start? </a:t>
            </a:r>
            <a:endParaRPr lang="cs-CZ" sz="3200" b="1" i="1" dirty="0" smtClean="0"/>
          </a:p>
          <a:p>
            <a:pPr indent="0">
              <a:buClr>
                <a:srgbClr val="C00000"/>
              </a:buClr>
              <a:buNone/>
            </a:pPr>
            <a:endParaRPr lang="cs-CZ" sz="3200" b="1" i="1" dirty="0" smtClean="0"/>
          </a:p>
          <a:p>
            <a:pPr marL="457200" indent="-457200">
              <a:buClr>
                <a:srgbClr val="C00000"/>
              </a:buClr>
              <a:buFont typeface="Wingdings" pitchFamily="2" charset="2"/>
              <a:buChar char="ü"/>
            </a:pPr>
            <a:r>
              <a:rPr lang="cs-CZ" sz="3200" b="1" i="1" dirty="0" err="1" smtClean="0">
                <a:solidFill>
                  <a:srgbClr val="FF0000"/>
                </a:solidFill>
              </a:rPr>
              <a:t>Where</a:t>
            </a:r>
            <a:r>
              <a:rPr lang="cs-CZ" sz="3200" b="1" i="1" dirty="0" smtClean="0"/>
              <a:t> </a:t>
            </a:r>
            <a:r>
              <a:rPr lang="cs-CZ" sz="3200" b="1" i="1" dirty="0"/>
              <a:t>do </a:t>
            </a:r>
            <a:r>
              <a:rPr lang="cs-CZ" sz="3200" b="1" i="1" dirty="0" err="1"/>
              <a:t>you</a:t>
            </a:r>
            <a:r>
              <a:rPr lang="cs-CZ" sz="3200" b="1" i="1" dirty="0"/>
              <a:t> </a:t>
            </a:r>
            <a:r>
              <a:rPr lang="cs-CZ" sz="3200" b="1" i="1" dirty="0" err="1" smtClean="0"/>
              <a:t>sleep</a:t>
            </a:r>
            <a:r>
              <a:rPr lang="cs-CZ" sz="3200" b="1" i="1" dirty="0" smtClean="0"/>
              <a:t>? </a:t>
            </a:r>
          </a:p>
          <a:p>
            <a:pPr indent="0">
              <a:buClr>
                <a:srgbClr val="C00000"/>
              </a:buClr>
              <a:buNone/>
            </a:pPr>
            <a:endParaRPr lang="cs-CZ" sz="3200" b="1" i="1" dirty="0" smtClean="0"/>
          </a:p>
          <a:p>
            <a:pPr marL="457200" indent="-457200">
              <a:buClr>
                <a:srgbClr val="C00000"/>
              </a:buClr>
              <a:buFont typeface="Wingdings" pitchFamily="2" charset="2"/>
              <a:buChar char="ü"/>
            </a:pPr>
            <a:r>
              <a:rPr lang="cs-CZ" sz="3200" b="1" i="1" dirty="0" err="1" smtClean="0">
                <a:solidFill>
                  <a:srgbClr val="FF0000"/>
                </a:solidFill>
              </a:rPr>
              <a:t>How</a:t>
            </a:r>
            <a:r>
              <a:rPr lang="cs-CZ" sz="3200" b="1" i="1" dirty="0" smtClean="0">
                <a:solidFill>
                  <a:srgbClr val="FF0000"/>
                </a:solidFill>
              </a:rPr>
              <a:t> </a:t>
            </a:r>
            <a:r>
              <a:rPr lang="cs-CZ" sz="3200" b="1" i="1" dirty="0"/>
              <a:t>do </a:t>
            </a:r>
            <a:r>
              <a:rPr lang="cs-CZ" sz="3200" b="1" i="1" dirty="0" err="1"/>
              <a:t>they</a:t>
            </a:r>
            <a:r>
              <a:rPr lang="cs-CZ" sz="3200" b="1" i="1" dirty="0"/>
              <a:t> </a:t>
            </a:r>
            <a:r>
              <a:rPr lang="cs-CZ" sz="3200" b="1" i="1" dirty="0" err="1"/>
              <a:t>get</a:t>
            </a:r>
            <a:r>
              <a:rPr lang="cs-CZ" sz="3200" b="1" i="1" dirty="0"/>
              <a:t> to </a:t>
            </a:r>
            <a:r>
              <a:rPr lang="cs-CZ" sz="3200" b="1" i="1" dirty="0" err="1"/>
              <a:t>school</a:t>
            </a:r>
            <a:r>
              <a:rPr lang="cs-CZ" sz="3200" b="1" i="1" dirty="0"/>
              <a:t>. </a:t>
            </a:r>
            <a:endParaRPr lang="cs-CZ" sz="3200" b="1" i="1" dirty="0" smtClean="0"/>
          </a:p>
          <a:p>
            <a:pPr indent="0">
              <a:buClr>
                <a:srgbClr val="C00000"/>
              </a:buClr>
              <a:buNone/>
            </a:pPr>
            <a:endParaRPr lang="cs-CZ" sz="3200" b="1" i="1" dirty="0" smtClean="0"/>
          </a:p>
          <a:p>
            <a:pPr marL="457200" indent="-457200">
              <a:buClr>
                <a:srgbClr val="C00000"/>
              </a:buClr>
              <a:buFont typeface="Wingdings" pitchFamily="2" charset="2"/>
              <a:buChar char="ü"/>
            </a:pPr>
            <a:r>
              <a:rPr lang="cs-CZ" sz="3200" b="1" i="1" dirty="0" err="1" smtClean="0">
                <a:solidFill>
                  <a:srgbClr val="FF0000"/>
                </a:solidFill>
              </a:rPr>
              <a:t>What</a:t>
            </a:r>
            <a:r>
              <a:rPr lang="cs-CZ" sz="3200" b="1" i="1" dirty="0" smtClean="0"/>
              <a:t> </a:t>
            </a:r>
            <a:r>
              <a:rPr lang="cs-CZ" sz="3200" b="1" i="1" dirty="0" err="1"/>
              <a:t>does</a:t>
            </a:r>
            <a:r>
              <a:rPr lang="cs-CZ" sz="3200" b="1" i="1" dirty="0"/>
              <a:t> </a:t>
            </a:r>
            <a:r>
              <a:rPr lang="cs-CZ" sz="3200" b="1" i="1" dirty="0" err="1"/>
              <a:t>she</a:t>
            </a:r>
            <a:r>
              <a:rPr lang="cs-CZ" sz="3200" b="1" i="1" dirty="0"/>
              <a:t> do on </a:t>
            </a:r>
            <a:r>
              <a:rPr lang="cs-CZ" sz="3200" b="1" i="1" dirty="0" err="1"/>
              <a:t>Sundays</a:t>
            </a:r>
            <a:r>
              <a:rPr lang="cs-CZ" sz="3200" b="1" i="1" dirty="0"/>
              <a:t>? </a:t>
            </a:r>
            <a:endParaRPr lang="cs-CZ" sz="3200" b="1" i="1" dirty="0" smtClean="0"/>
          </a:p>
          <a:p>
            <a:pPr marL="457200" indent="-457200">
              <a:buClr>
                <a:srgbClr val="C00000"/>
              </a:buClr>
              <a:buFont typeface="Wingdings" pitchFamily="2" charset="2"/>
              <a:buChar char="ü"/>
            </a:pPr>
            <a:endParaRPr lang="cs-CZ" dirty="0" smtClean="0"/>
          </a:p>
          <a:p>
            <a:pPr marL="457200" indent="-457200">
              <a:buClr>
                <a:srgbClr val="C00000"/>
              </a:buClr>
              <a:buFont typeface="Wingdings" pitchFamily="2" charset="2"/>
              <a:buChar char="ü"/>
            </a:pPr>
            <a:endParaRPr lang="cs-CZ" dirty="0" smtClean="0"/>
          </a:p>
          <a:p>
            <a:pPr marL="457200" indent="-457200">
              <a:buClr>
                <a:srgbClr val="C00000"/>
              </a:buClr>
              <a:buFont typeface="Wingdings" pitchFamily="2" charset="2"/>
              <a:buChar char="ü"/>
            </a:pP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033206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err="1" smtClean="0"/>
              <a:t>Translate</a:t>
            </a:r>
            <a:r>
              <a:rPr lang="cs-CZ" dirty="0" smtClean="0"/>
              <a:t> these </a:t>
            </a:r>
            <a:r>
              <a:rPr lang="cs-CZ" dirty="0" err="1" smtClean="0"/>
              <a:t>sentences</a:t>
            </a:r>
            <a:r>
              <a:rPr lang="cs-CZ" dirty="0" smtClean="0"/>
              <a:t>: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cs-CZ" dirty="0"/>
              <a:t>Sylvia obvykle vstává v 6.35</a:t>
            </a:r>
            <a:r>
              <a:rPr lang="cs-CZ" dirty="0" smtClean="0"/>
              <a:t>.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cs-CZ" dirty="0" smtClean="0"/>
              <a:t>Kdy </a:t>
            </a:r>
            <a:r>
              <a:rPr lang="cs-CZ" dirty="0"/>
              <a:t>steleš svou postel</a:t>
            </a:r>
            <a:r>
              <a:rPr lang="cs-CZ" dirty="0" smtClean="0"/>
              <a:t>? Často stelu postel každé ráno.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cs-CZ" dirty="0"/>
              <a:t>Nikdy se nedívám na televizi od 9</a:t>
            </a:r>
            <a:r>
              <a:rPr lang="cs-CZ" dirty="0" smtClean="0"/>
              <a:t>.50 večer.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cs-CZ" dirty="0"/>
              <a:t>Nelly nemyje </a:t>
            </a:r>
            <a:r>
              <a:rPr lang="cs-CZ" dirty="0" smtClean="0"/>
              <a:t>vždy jejich </a:t>
            </a:r>
            <a:r>
              <a:rPr lang="cs-CZ" dirty="0"/>
              <a:t>auto na zahradě</a:t>
            </a:r>
            <a:r>
              <a:rPr lang="cs-CZ" dirty="0" smtClean="0"/>
              <a:t>.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cs-CZ" dirty="0"/>
              <a:t>Co </a:t>
            </a:r>
            <a:r>
              <a:rPr lang="cs-CZ" dirty="0">
                <a:solidFill>
                  <a:prstClr val="black"/>
                </a:solidFill>
              </a:rPr>
              <a:t>dělá </a:t>
            </a:r>
            <a:r>
              <a:rPr lang="cs-CZ" dirty="0" err="1" smtClean="0"/>
              <a:t>Jamie</a:t>
            </a:r>
            <a:r>
              <a:rPr lang="cs-CZ" dirty="0" smtClean="0"/>
              <a:t> v Anglii? Studuje Angličtinu a dějepis.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cs-CZ" dirty="0"/>
              <a:t>Kam </a:t>
            </a:r>
            <a:r>
              <a:rPr lang="cs-CZ" dirty="0" err="1"/>
              <a:t>Mickey</a:t>
            </a:r>
            <a:r>
              <a:rPr lang="cs-CZ" dirty="0"/>
              <a:t> vynáší odpadky</a:t>
            </a:r>
            <a:r>
              <a:rPr lang="cs-CZ" dirty="0" smtClean="0"/>
              <a:t>?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cs-CZ" dirty="0" smtClean="0"/>
              <a:t>Poslouchají rádio BBC? Ne, neposlouchají.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cs-CZ" dirty="0"/>
              <a:t>George </a:t>
            </a:r>
            <a:r>
              <a:rPr lang="cs-CZ" dirty="0" smtClean="0"/>
              <a:t>dělá často </a:t>
            </a:r>
            <a:r>
              <a:rPr lang="cs-CZ" dirty="0"/>
              <a:t>domácí </a:t>
            </a:r>
            <a:r>
              <a:rPr lang="cs-CZ" dirty="0" smtClean="0"/>
              <a:t>úkoly </a:t>
            </a:r>
            <a:r>
              <a:rPr lang="cs-CZ" dirty="0"/>
              <a:t>ve škole</a:t>
            </a:r>
            <a:r>
              <a:rPr lang="cs-CZ" dirty="0" smtClean="0"/>
              <a:t>.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cs-CZ" dirty="0" smtClean="0"/>
              <a:t>Normálně se nesprchuji ráno, ale večer.</a:t>
            </a:r>
            <a:endParaRPr lang="cs-CZ" dirty="0"/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1296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91952"/>
          </a:xfrm>
        </p:spPr>
        <p:txBody>
          <a:bodyPr/>
          <a:lstStyle/>
          <a:p>
            <a:pPr algn="l"/>
            <a:r>
              <a:rPr lang="cs-CZ" dirty="0" err="1"/>
              <a:t>Check</a:t>
            </a:r>
            <a:r>
              <a:rPr lang="cs-CZ" dirty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sentences</a:t>
            </a:r>
            <a:r>
              <a:rPr lang="cs-CZ" dirty="0" smtClean="0"/>
              <a:t>: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589240"/>
          </a:xfrm>
        </p:spPr>
        <p:txBody>
          <a:bodyPr/>
          <a:lstStyle/>
          <a:p>
            <a:pPr marL="240030" indent="-514350">
              <a:buClrTx/>
              <a:buSzPct val="100000"/>
              <a:buFont typeface="+mj-lt"/>
              <a:buAutoNum type="arabicPeriod"/>
            </a:pPr>
            <a:r>
              <a:rPr lang="cs-CZ" dirty="0" smtClean="0"/>
              <a:t>Sylvia </a:t>
            </a:r>
            <a:r>
              <a:rPr lang="cs-CZ" dirty="0" err="1" smtClean="0"/>
              <a:t>usually</a:t>
            </a:r>
            <a:r>
              <a:rPr lang="cs-CZ" dirty="0" smtClean="0"/>
              <a:t> </a:t>
            </a:r>
            <a:r>
              <a:rPr lang="cs-CZ" dirty="0" err="1" smtClean="0"/>
              <a:t>gets</a:t>
            </a:r>
            <a:r>
              <a:rPr lang="cs-CZ" dirty="0" smtClean="0"/>
              <a:t> up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twenty-five</a:t>
            </a:r>
            <a:r>
              <a:rPr lang="cs-CZ" dirty="0" smtClean="0"/>
              <a:t> to </a:t>
            </a:r>
            <a:r>
              <a:rPr lang="cs-CZ" dirty="0" err="1" smtClean="0"/>
              <a:t>seven</a:t>
            </a:r>
            <a:r>
              <a:rPr lang="cs-CZ" dirty="0" smtClean="0"/>
              <a:t>.</a:t>
            </a:r>
          </a:p>
          <a:p>
            <a:pPr marL="240030" indent="-514350">
              <a:buClrTx/>
              <a:buSzPct val="100000"/>
              <a:buFont typeface="+mj-lt"/>
              <a:buAutoNum type="arabicPeriod"/>
            </a:pPr>
            <a:r>
              <a:rPr lang="cs-CZ" dirty="0" err="1" smtClean="0"/>
              <a:t>When</a:t>
            </a:r>
            <a:r>
              <a:rPr lang="cs-CZ" dirty="0" smtClean="0"/>
              <a:t> do </a:t>
            </a:r>
            <a:r>
              <a:rPr lang="cs-CZ" dirty="0" err="1" smtClean="0"/>
              <a:t>you</a:t>
            </a:r>
            <a:r>
              <a:rPr lang="cs-CZ" dirty="0" smtClean="0"/>
              <a:t> make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bed</a:t>
            </a:r>
            <a:r>
              <a:rPr lang="cs-CZ" dirty="0" smtClean="0"/>
              <a:t>? I </a:t>
            </a:r>
            <a:r>
              <a:rPr lang="cs-CZ" dirty="0" err="1" smtClean="0"/>
              <a:t>often</a:t>
            </a:r>
            <a:r>
              <a:rPr lang="cs-CZ" dirty="0" smtClean="0"/>
              <a:t> make my </a:t>
            </a:r>
            <a:r>
              <a:rPr lang="cs-CZ" dirty="0" err="1" smtClean="0"/>
              <a:t>bed</a:t>
            </a:r>
            <a:endParaRPr lang="cs-CZ" dirty="0" smtClean="0"/>
          </a:p>
          <a:p>
            <a:pPr indent="0">
              <a:buClrTx/>
              <a:buSzPct val="100000"/>
              <a:buNone/>
            </a:pPr>
            <a:r>
              <a:rPr lang="cs-CZ" dirty="0"/>
              <a:t> </a:t>
            </a:r>
            <a:r>
              <a:rPr lang="cs-CZ" dirty="0" smtClean="0"/>
              <a:t>     </a:t>
            </a:r>
            <a:r>
              <a:rPr lang="cs-CZ" dirty="0" err="1" smtClean="0"/>
              <a:t>every</a:t>
            </a:r>
            <a:r>
              <a:rPr lang="cs-CZ" dirty="0" smtClean="0"/>
              <a:t> </a:t>
            </a:r>
            <a:r>
              <a:rPr lang="cs-CZ" dirty="0" err="1" smtClean="0"/>
              <a:t>morning</a:t>
            </a:r>
            <a:r>
              <a:rPr lang="cs-CZ" dirty="0" smtClean="0"/>
              <a:t>.</a:t>
            </a:r>
          </a:p>
          <a:p>
            <a:pPr indent="0">
              <a:buClrTx/>
              <a:buSzPct val="100000"/>
              <a:buNone/>
            </a:pPr>
            <a:r>
              <a:rPr lang="cs-CZ" dirty="0" smtClean="0"/>
              <a:t>3.   I </a:t>
            </a:r>
            <a:r>
              <a:rPr lang="cs-CZ" dirty="0" err="1" smtClean="0"/>
              <a:t>never</a:t>
            </a:r>
            <a:r>
              <a:rPr lang="cs-CZ" dirty="0" smtClean="0"/>
              <a:t> </a:t>
            </a:r>
            <a:r>
              <a:rPr lang="cs-CZ" dirty="0" err="1" smtClean="0"/>
              <a:t>watch</a:t>
            </a:r>
            <a:r>
              <a:rPr lang="cs-CZ" dirty="0" smtClean="0"/>
              <a:t> TV </a:t>
            </a:r>
            <a:r>
              <a:rPr lang="cs-CZ" dirty="0" err="1" smtClean="0"/>
              <a:t>from</a:t>
            </a:r>
            <a:r>
              <a:rPr lang="cs-CZ" dirty="0" smtClean="0"/>
              <a:t> ten to ten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evening</a:t>
            </a:r>
            <a:r>
              <a:rPr lang="cs-CZ" dirty="0" smtClean="0"/>
              <a:t>.</a:t>
            </a:r>
          </a:p>
          <a:p>
            <a:pPr indent="0">
              <a:buClrTx/>
              <a:buSzPct val="100000"/>
              <a:buNone/>
            </a:pPr>
            <a:r>
              <a:rPr lang="cs-CZ" dirty="0" smtClean="0"/>
              <a:t>4.  Nelly </a:t>
            </a:r>
            <a:r>
              <a:rPr lang="cs-CZ" dirty="0" err="1" smtClean="0"/>
              <a:t>doesn´t</a:t>
            </a:r>
            <a:r>
              <a:rPr lang="cs-CZ" dirty="0" smtClean="0"/>
              <a:t> </a:t>
            </a:r>
            <a:r>
              <a:rPr lang="cs-CZ" dirty="0" err="1" smtClean="0"/>
              <a:t>always</a:t>
            </a:r>
            <a:r>
              <a:rPr lang="cs-CZ" dirty="0" smtClean="0"/>
              <a:t> </a:t>
            </a:r>
            <a:r>
              <a:rPr lang="cs-CZ" dirty="0" err="1" smtClean="0"/>
              <a:t>clean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car in </a:t>
            </a:r>
            <a:r>
              <a:rPr lang="cs-CZ" dirty="0" err="1" smtClean="0"/>
              <a:t>the</a:t>
            </a:r>
            <a:r>
              <a:rPr lang="cs-CZ" dirty="0" smtClean="0"/>
              <a:t> garden.</a:t>
            </a:r>
          </a:p>
          <a:p>
            <a:pPr indent="0">
              <a:buClrTx/>
              <a:buSzPct val="100000"/>
              <a:buNone/>
            </a:pPr>
            <a:r>
              <a:rPr lang="cs-CZ" dirty="0" smtClean="0"/>
              <a:t>5. 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does</a:t>
            </a:r>
            <a:r>
              <a:rPr lang="cs-CZ" dirty="0" smtClean="0"/>
              <a:t> </a:t>
            </a:r>
            <a:r>
              <a:rPr lang="cs-CZ" dirty="0" err="1" smtClean="0"/>
              <a:t>Jamie</a:t>
            </a:r>
            <a:r>
              <a:rPr lang="cs-CZ" dirty="0" smtClean="0"/>
              <a:t> do in </a:t>
            </a:r>
            <a:r>
              <a:rPr lang="cs-CZ" dirty="0" err="1" smtClean="0"/>
              <a:t>England</a:t>
            </a:r>
            <a:r>
              <a:rPr lang="cs-CZ" dirty="0" smtClean="0"/>
              <a:t>? He </a:t>
            </a:r>
            <a:r>
              <a:rPr lang="cs-CZ" dirty="0" err="1" smtClean="0"/>
              <a:t>studies</a:t>
            </a:r>
            <a:r>
              <a:rPr lang="cs-CZ" dirty="0" smtClean="0"/>
              <a:t> </a:t>
            </a:r>
            <a:r>
              <a:rPr lang="cs-CZ" dirty="0" err="1" smtClean="0"/>
              <a:t>English</a:t>
            </a:r>
            <a:endParaRPr lang="cs-CZ" dirty="0" smtClean="0"/>
          </a:p>
          <a:p>
            <a:pPr indent="0">
              <a:buClrTx/>
              <a:buSzPct val="100000"/>
              <a:buNone/>
            </a:pPr>
            <a:r>
              <a:rPr lang="cs-CZ" dirty="0"/>
              <a:t> </a:t>
            </a:r>
            <a:r>
              <a:rPr lang="cs-CZ" dirty="0" smtClean="0"/>
              <a:t>     and </a:t>
            </a:r>
            <a:r>
              <a:rPr lang="cs-CZ" dirty="0" err="1" smtClean="0"/>
              <a:t>History</a:t>
            </a:r>
            <a:r>
              <a:rPr lang="cs-CZ" dirty="0" smtClean="0"/>
              <a:t>.</a:t>
            </a:r>
          </a:p>
          <a:p>
            <a:pPr indent="0">
              <a:buClrTx/>
              <a:buSzPct val="100000"/>
              <a:buNone/>
            </a:pPr>
            <a:r>
              <a:rPr lang="cs-CZ" dirty="0" smtClean="0"/>
              <a:t>6.  </a:t>
            </a:r>
            <a:r>
              <a:rPr lang="cs-CZ" dirty="0" err="1" smtClean="0"/>
              <a:t>Where</a:t>
            </a:r>
            <a:r>
              <a:rPr lang="cs-CZ" dirty="0" smtClean="0"/>
              <a:t> </a:t>
            </a:r>
            <a:r>
              <a:rPr lang="cs-CZ" dirty="0" err="1" smtClean="0"/>
              <a:t>does</a:t>
            </a:r>
            <a:r>
              <a:rPr lang="cs-CZ" dirty="0" smtClean="0"/>
              <a:t> </a:t>
            </a:r>
            <a:r>
              <a:rPr lang="cs-CZ" dirty="0" err="1" smtClean="0"/>
              <a:t>Mickey</a:t>
            </a:r>
            <a:r>
              <a:rPr lang="cs-CZ" dirty="0" smtClean="0"/>
              <a:t> </a:t>
            </a:r>
            <a:r>
              <a:rPr lang="cs-CZ" dirty="0" err="1" smtClean="0"/>
              <a:t>take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rubbish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r>
              <a:rPr lang="cs-CZ" dirty="0" smtClean="0"/>
              <a:t>? </a:t>
            </a:r>
          </a:p>
          <a:p>
            <a:pPr indent="0">
              <a:buClrTx/>
              <a:buSzPct val="100000"/>
              <a:buNone/>
            </a:pPr>
            <a:r>
              <a:rPr lang="cs-CZ" dirty="0" smtClean="0"/>
              <a:t>7.  Do </a:t>
            </a:r>
            <a:r>
              <a:rPr lang="cs-CZ" dirty="0" err="1" smtClean="0"/>
              <a:t>they</a:t>
            </a:r>
            <a:r>
              <a:rPr lang="cs-CZ" dirty="0" smtClean="0"/>
              <a:t> listen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radio</a:t>
            </a:r>
            <a:r>
              <a:rPr lang="cs-CZ" dirty="0" smtClean="0"/>
              <a:t> BBC? No,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don´t</a:t>
            </a:r>
            <a:r>
              <a:rPr lang="cs-CZ" dirty="0" smtClean="0"/>
              <a:t>.</a:t>
            </a:r>
          </a:p>
          <a:p>
            <a:pPr indent="0">
              <a:buClrTx/>
              <a:buSzPct val="100000"/>
              <a:buNone/>
            </a:pPr>
            <a:r>
              <a:rPr lang="cs-CZ" dirty="0" smtClean="0"/>
              <a:t>8.  George </a:t>
            </a:r>
            <a:r>
              <a:rPr lang="cs-CZ" dirty="0" err="1" smtClean="0"/>
              <a:t>usually</a:t>
            </a:r>
            <a:r>
              <a:rPr lang="cs-CZ" dirty="0" smtClean="0"/>
              <a:t> </a:t>
            </a:r>
            <a:r>
              <a:rPr lang="cs-CZ" dirty="0" err="1" smtClean="0"/>
              <a:t>does</a:t>
            </a:r>
            <a:r>
              <a:rPr lang="cs-CZ" dirty="0" smtClean="0"/>
              <a:t> his </a:t>
            </a:r>
            <a:r>
              <a:rPr lang="cs-CZ" dirty="0" err="1" smtClean="0"/>
              <a:t>homework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school</a:t>
            </a:r>
            <a:r>
              <a:rPr lang="cs-CZ" dirty="0" smtClean="0"/>
              <a:t>.</a:t>
            </a:r>
          </a:p>
          <a:p>
            <a:pPr marL="514350" indent="-514350">
              <a:buClrTx/>
              <a:buSzPct val="100000"/>
              <a:buAutoNum type="arabicPeriod" startAt="9"/>
            </a:pPr>
            <a:r>
              <a:rPr lang="cs-CZ" dirty="0" smtClean="0"/>
              <a:t>I </a:t>
            </a:r>
            <a:r>
              <a:rPr lang="cs-CZ" dirty="0" err="1" smtClean="0"/>
              <a:t>don´t</a:t>
            </a:r>
            <a:r>
              <a:rPr lang="cs-CZ" dirty="0" smtClean="0"/>
              <a:t> </a:t>
            </a:r>
            <a:r>
              <a:rPr lang="cs-CZ" dirty="0" err="1" smtClean="0"/>
              <a:t>normally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a </a:t>
            </a:r>
            <a:r>
              <a:rPr lang="cs-CZ" dirty="0" err="1" smtClean="0"/>
              <a:t>shower</a:t>
            </a:r>
            <a:r>
              <a:rPr lang="cs-CZ" dirty="0" smtClean="0"/>
              <a:t> 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morning</a:t>
            </a:r>
            <a:r>
              <a:rPr lang="cs-CZ" dirty="0" smtClean="0"/>
              <a:t> but</a:t>
            </a:r>
          </a:p>
          <a:p>
            <a:pPr indent="0">
              <a:buClrTx/>
              <a:buSzPct val="100000"/>
              <a:buNone/>
            </a:pPr>
            <a:r>
              <a:rPr lang="cs-CZ" dirty="0"/>
              <a:t> </a:t>
            </a:r>
            <a:r>
              <a:rPr lang="cs-CZ" dirty="0" smtClean="0"/>
              <a:t>    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evening</a:t>
            </a:r>
            <a:r>
              <a:rPr lang="cs-CZ" dirty="0" smtClean="0"/>
              <a:t>.</a:t>
            </a:r>
          </a:p>
          <a:p>
            <a:pPr marL="240030" indent="-514350">
              <a:buClrTx/>
              <a:buSzPct val="100000"/>
              <a:buFont typeface="+mj-lt"/>
              <a:buAutoNum type="arabicPeriod"/>
            </a:pPr>
            <a:endParaRPr lang="cs-CZ" dirty="0" smtClean="0"/>
          </a:p>
          <a:p>
            <a:pPr marL="240030" indent="-514350">
              <a:buClrTx/>
              <a:buSzPct val="100000"/>
              <a:buFont typeface="+mj-lt"/>
              <a:buAutoNum type="arabicPeriod"/>
            </a:pPr>
            <a:endParaRPr lang="cs-CZ" dirty="0" smtClean="0"/>
          </a:p>
          <a:p>
            <a:pPr marL="240030" indent="-514350">
              <a:buClrTx/>
              <a:buSzPct val="100000"/>
              <a:buFont typeface="+mj-lt"/>
              <a:buAutoNum type="arabicPeriod"/>
            </a:pPr>
            <a:endParaRPr lang="cs-CZ" dirty="0" smtClean="0"/>
          </a:p>
          <a:p>
            <a:pPr marL="240030" indent="-514350">
              <a:buClrTx/>
              <a:buSzPct val="100000"/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3633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 rot="10800000" flipV="1">
            <a:off x="457170" y="873023"/>
            <a:ext cx="8291293" cy="941126"/>
          </a:xfrm>
          <a:prstGeom prst="rect">
            <a:avLst/>
          </a:prstGeom>
          <a:noFill/>
        </p:spPr>
        <p:txBody>
          <a:bodyPr vert="horz" wrap="square" lIns="78584" tIns="39292" rIns="78584" bIns="39292" rtlCol="0">
            <a:spAutoFit/>
          </a:bodyPr>
          <a:lstStyle/>
          <a:p>
            <a:r>
              <a:rPr lang="cs-CZ" sz="1400" dirty="0">
                <a:solidFill>
                  <a:srgbClr val="000000"/>
                </a:solidFill>
                <a:latin typeface="Times New Roman - 16"/>
              </a:rPr>
              <a:t>Zdroje a citace</a:t>
            </a:r>
            <a:r>
              <a:rPr lang="cs-CZ" sz="1400" dirty="0" smtClean="0">
                <a:solidFill>
                  <a:srgbClr val="000000"/>
                </a:solidFill>
                <a:latin typeface="Times New Roman - 16"/>
              </a:rPr>
              <a:t>:</a:t>
            </a:r>
          </a:p>
          <a:p>
            <a:endParaRPr lang="cs-CZ" sz="1400" dirty="0">
              <a:solidFill>
                <a:srgbClr val="000000"/>
              </a:solidFill>
              <a:latin typeface="Times New Roman - 16"/>
            </a:endParaRPr>
          </a:p>
          <a:p>
            <a:r>
              <a:rPr lang="cs-CZ" sz="1400" dirty="0">
                <a:solidFill>
                  <a:srgbClr val="000000"/>
                </a:solidFill>
                <a:latin typeface="Times New Roman - 16"/>
              </a:rPr>
              <a:t>Autorem materiálu a všech jeho částí, není-li uvedeno jinak, je Yvona Zajícová.</a:t>
            </a:r>
          </a:p>
          <a:p>
            <a:endParaRPr lang="cs-CZ" sz="1400" dirty="0">
              <a:solidFill>
                <a:srgbClr val="000000"/>
              </a:solidFill>
              <a:latin typeface="Times New Roman - 16"/>
            </a:endParaRPr>
          </a:p>
        </p:txBody>
      </p:sp>
    </p:spTree>
    <p:extLst>
      <p:ext uri="{BB962C8B-B14F-4D97-AF65-F5344CB8AC3E}">
        <p14:creationId xmlns:p14="http://schemas.microsoft.com/office/powerpoint/2010/main" val="172505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387896"/>
          </a:xfrm>
        </p:spPr>
        <p:txBody>
          <a:bodyPr/>
          <a:lstStyle/>
          <a:p>
            <a:pPr lvl="0" algn="l" rtl="0"/>
            <a:r>
              <a:rPr lang="cs-CZ" sz="1400" b="0" dirty="0">
                <a:solidFill>
                  <a:srgbClr val="000000"/>
                </a:solidFill>
                <a:effectLst/>
                <a:latin typeface="Times New Roman - 16"/>
                <a:ea typeface="+mn-ea"/>
                <a:cs typeface="+mn-cs"/>
              </a:rPr>
              <a:t>Metodický list - anotace: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04656"/>
          </a:xfrm>
        </p:spPr>
        <p:txBody>
          <a:bodyPr>
            <a:normAutofit/>
          </a:bodyPr>
          <a:lstStyle/>
          <a:p>
            <a:pPr lvl="0" indent="0" rtl="0">
              <a:buClrTx/>
              <a:buSzTx/>
              <a:buNone/>
            </a:pPr>
            <a:endParaRPr lang="cs-CZ" sz="1400" kern="1200" dirty="0" smtClean="0">
              <a:solidFill>
                <a:srgbClr val="000000"/>
              </a:solidFill>
              <a:latin typeface="Times New Roman - 16"/>
              <a:ea typeface="+mn-ea"/>
              <a:cs typeface="+mn-cs"/>
            </a:endParaRPr>
          </a:p>
          <a:p>
            <a:pPr lvl="0" indent="0" rtl="0">
              <a:buClrTx/>
              <a:buSzTx/>
              <a:buNone/>
            </a:pPr>
            <a:r>
              <a:rPr lang="cs-CZ" sz="1400" kern="1200" dirty="0" smtClean="0">
                <a:solidFill>
                  <a:srgbClr val="000000"/>
                </a:solidFill>
                <a:latin typeface="Times New Roman - 16"/>
                <a:ea typeface="+mn-ea"/>
                <a:cs typeface="+mn-cs"/>
              </a:rPr>
              <a:t>Tato </a:t>
            </a:r>
            <a:r>
              <a:rPr lang="cs-CZ" sz="1400" kern="1200" dirty="0">
                <a:solidFill>
                  <a:srgbClr val="000000"/>
                </a:solidFill>
                <a:latin typeface="Times New Roman - 16"/>
                <a:ea typeface="+mn-ea"/>
                <a:cs typeface="+mn-cs"/>
              </a:rPr>
              <a:t>prezentace je výukovým materiálem pro žáky 6. ročníku. Slouží k </a:t>
            </a:r>
            <a:r>
              <a:rPr lang="cs-CZ" sz="1400" kern="1200" dirty="0" smtClean="0">
                <a:solidFill>
                  <a:srgbClr val="000000"/>
                </a:solidFill>
                <a:latin typeface="Times New Roman - 16"/>
                <a:ea typeface="+mn-ea"/>
                <a:cs typeface="+mn-cs"/>
              </a:rPr>
              <a:t>opakování </a:t>
            </a:r>
            <a:r>
              <a:rPr lang="cs-CZ" sz="1400" kern="1200" dirty="0">
                <a:solidFill>
                  <a:srgbClr val="000000"/>
                </a:solidFill>
                <a:latin typeface="Times New Roman - 16"/>
                <a:ea typeface="+mn-ea"/>
                <a:cs typeface="+mn-cs"/>
              </a:rPr>
              <a:t>a následnému procvičení </a:t>
            </a:r>
            <a:r>
              <a:rPr lang="cs-CZ" sz="1400" kern="1200" dirty="0" err="1" smtClean="0">
                <a:solidFill>
                  <a:srgbClr val="000000"/>
                </a:solidFill>
                <a:latin typeface="Times New Roman - 16"/>
                <a:ea typeface="+mn-ea"/>
                <a:cs typeface="+mn-cs"/>
              </a:rPr>
              <a:t>Present</a:t>
            </a:r>
            <a:r>
              <a:rPr lang="cs-CZ" sz="1400" kern="1200" dirty="0" smtClean="0">
                <a:solidFill>
                  <a:srgbClr val="000000"/>
                </a:solidFill>
                <a:latin typeface="Times New Roman - 16"/>
                <a:ea typeface="+mn-ea"/>
                <a:cs typeface="+mn-cs"/>
              </a:rPr>
              <a:t> </a:t>
            </a:r>
            <a:r>
              <a:rPr lang="cs-CZ" sz="1400" kern="1200" dirty="0" err="1" smtClean="0">
                <a:solidFill>
                  <a:srgbClr val="000000"/>
                </a:solidFill>
                <a:latin typeface="Times New Roman - 16"/>
                <a:ea typeface="+mn-ea"/>
                <a:cs typeface="+mn-cs"/>
              </a:rPr>
              <a:t>simple</a:t>
            </a:r>
            <a:r>
              <a:rPr lang="cs-CZ" sz="1400" kern="1200" dirty="0" smtClean="0">
                <a:solidFill>
                  <a:srgbClr val="000000"/>
                </a:solidFill>
                <a:latin typeface="Times New Roman - 16"/>
                <a:ea typeface="+mn-ea"/>
                <a:cs typeface="+mn-cs"/>
              </a:rPr>
              <a:t> tense. </a:t>
            </a:r>
            <a:r>
              <a:rPr lang="cs-CZ" sz="1400" kern="1200" dirty="0">
                <a:solidFill>
                  <a:srgbClr val="000000"/>
                </a:solidFill>
                <a:latin typeface="Times New Roman - 16"/>
                <a:ea typeface="+mn-ea"/>
                <a:cs typeface="+mn-cs"/>
              </a:rPr>
              <a:t>Ve vyšších ročnících lze prezentaci použít </a:t>
            </a:r>
            <a:r>
              <a:rPr lang="cs-CZ" sz="1400" kern="1200" dirty="0" smtClean="0">
                <a:solidFill>
                  <a:srgbClr val="000000"/>
                </a:solidFill>
                <a:latin typeface="Times New Roman - 16"/>
                <a:ea typeface="+mn-ea"/>
                <a:cs typeface="+mn-cs"/>
              </a:rPr>
              <a:t>ke </a:t>
            </a:r>
            <a:r>
              <a:rPr lang="cs-CZ" sz="1400" kern="1200" dirty="0">
                <a:solidFill>
                  <a:srgbClr val="000000"/>
                </a:solidFill>
                <a:latin typeface="Times New Roman - 16"/>
                <a:ea typeface="+mn-ea"/>
                <a:cs typeface="+mn-cs"/>
              </a:rPr>
              <a:t>zopakování tohoto gramatického jevu</a:t>
            </a:r>
            <a:r>
              <a:rPr lang="cs-CZ" sz="1400" kern="1200" dirty="0" smtClean="0">
                <a:solidFill>
                  <a:srgbClr val="000000"/>
                </a:solidFill>
                <a:latin typeface="Times New Roman - 16"/>
                <a:ea typeface="+mn-ea"/>
                <a:cs typeface="+mn-cs"/>
              </a:rPr>
              <a:t>.</a:t>
            </a:r>
          </a:p>
          <a:p>
            <a:pPr lvl="0" indent="0" rtl="0">
              <a:buClrTx/>
              <a:buSzTx/>
              <a:buNone/>
            </a:pPr>
            <a:r>
              <a:rPr lang="cs-CZ" sz="1400" kern="1200" dirty="0" smtClean="0">
                <a:solidFill>
                  <a:srgbClr val="000000"/>
                </a:solidFill>
                <a:latin typeface="Times New Roman - 16"/>
                <a:ea typeface="+mn-ea"/>
                <a:cs typeface="+mn-cs"/>
              </a:rPr>
              <a:t>- 45 min</a:t>
            </a:r>
            <a:endParaRPr lang="cs-CZ" sz="1400" kern="1200" dirty="0">
              <a:solidFill>
                <a:srgbClr val="000000"/>
              </a:solidFill>
              <a:latin typeface="Times New Roman - 16"/>
              <a:ea typeface="+mn-ea"/>
              <a:cs typeface="+mn-cs"/>
            </a:endParaRPr>
          </a:p>
          <a:p>
            <a:pPr lvl="0" indent="0" rtl="0">
              <a:buClrTx/>
              <a:buSzTx/>
              <a:buNone/>
            </a:pPr>
            <a:endParaRPr lang="cs-CZ" sz="1400" kern="1200" dirty="0">
              <a:solidFill>
                <a:srgbClr val="000000"/>
              </a:solidFill>
              <a:latin typeface="Times New Roman - 16"/>
              <a:ea typeface="+mn-ea"/>
              <a:cs typeface="+mn-cs"/>
            </a:endParaRPr>
          </a:p>
          <a:p>
            <a:pPr lvl="0" indent="0" rtl="0">
              <a:buClrTx/>
              <a:buSzTx/>
              <a:buNone/>
            </a:pPr>
            <a:r>
              <a:rPr lang="cs-CZ" sz="1400" kern="1200" dirty="0">
                <a:solidFill>
                  <a:srgbClr val="000000"/>
                </a:solidFill>
                <a:latin typeface="Times New Roman - 16"/>
                <a:ea typeface="+mn-ea"/>
                <a:cs typeface="+mn-cs"/>
              </a:rPr>
              <a:t>Snímek </a:t>
            </a:r>
            <a:r>
              <a:rPr lang="cs-CZ" sz="1400" kern="1200" dirty="0" smtClean="0">
                <a:solidFill>
                  <a:srgbClr val="000000"/>
                </a:solidFill>
                <a:latin typeface="Times New Roman - 16"/>
                <a:ea typeface="+mn-ea"/>
                <a:cs typeface="+mn-cs"/>
              </a:rPr>
              <a:t>4-6: výuka, kladná věta</a:t>
            </a:r>
            <a:endParaRPr lang="cs-CZ" sz="1400" kern="1200" dirty="0">
              <a:solidFill>
                <a:srgbClr val="000000"/>
              </a:solidFill>
              <a:latin typeface="Times New Roman - 16"/>
              <a:ea typeface="+mn-ea"/>
              <a:cs typeface="+mn-cs"/>
            </a:endParaRPr>
          </a:p>
          <a:p>
            <a:pPr lvl="0" indent="0" rtl="0">
              <a:buClrTx/>
              <a:buSzTx/>
              <a:buNone/>
            </a:pPr>
            <a:r>
              <a:rPr lang="cs-CZ" sz="1400" kern="1200" dirty="0">
                <a:solidFill>
                  <a:srgbClr val="000000"/>
                </a:solidFill>
                <a:latin typeface="Times New Roman - 16"/>
                <a:ea typeface="+mn-ea"/>
                <a:cs typeface="+mn-cs"/>
              </a:rPr>
              <a:t>Snímek </a:t>
            </a:r>
            <a:r>
              <a:rPr lang="cs-CZ" sz="1400" kern="1200" dirty="0" smtClean="0">
                <a:solidFill>
                  <a:srgbClr val="000000"/>
                </a:solidFill>
                <a:latin typeface="Times New Roman - 16"/>
                <a:ea typeface="+mn-ea"/>
                <a:cs typeface="+mn-cs"/>
              </a:rPr>
              <a:t>7</a:t>
            </a:r>
            <a:r>
              <a:rPr lang="cs-CZ" sz="1400" kern="1200" dirty="0">
                <a:solidFill>
                  <a:srgbClr val="000000"/>
                </a:solidFill>
                <a:latin typeface="Times New Roman - 16"/>
                <a:ea typeface="+mn-ea"/>
                <a:cs typeface="+mn-cs"/>
              </a:rPr>
              <a:t>: </a:t>
            </a:r>
            <a:r>
              <a:rPr lang="cs-CZ" sz="1400" kern="1200" dirty="0" smtClean="0">
                <a:solidFill>
                  <a:srgbClr val="000000"/>
                </a:solidFill>
                <a:latin typeface="Times New Roman - 16"/>
                <a:ea typeface="+mn-ea"/>
                <a:cs typeface="+mn-cs"/>
              </a:rPr>
              <a:t>   procvičování – kladná věta </a:t>
            </a:r>
            <a:r>
              <a:rPr lang="cs-CZ" sz="1400" kern="1200" dirty="0">
                <a:solidFill>
                  <a:srgbClr val="000000"/>
                </a:solidFill>
                <a:latin typeface="Times New Roman - 16"/>
                <a:ea typeface="+mn-ea"/>
                <a:cs typeface="+mn-cs"/>
              </a:rPr>
              <a:t>(správné odpovědi následují po každé větě</a:t>
            </a:r>
            <a:r>
              <a:rPr lang="cs-CZ" sz="1400" kern="1200" dirty="0" smtClean="0">
                <a:solidFill>
                  <a:srgbClr val="000000"/>
                </a:solidFill>
                <a:latin typeface="Times New Roman - 16"/>
                <a:ea typeface="+mn-ea"/>
                <a:cs typeface="+mn-cs"/>
              </a:rPr>
              <a:t>)</a:t>
            </a:r>
          </a:p>
          <a:p>
            <a:pPr lvl="0" indent="0" rtl="0">
              <a:buClrTx/>
              <a:buSzTx/>
              <a:buNone/>
            </a:pPr>
            <a:r>
              <a:rPr lang="cs-CZ" sz="1400" kern="1200" dirty="0" smtClean="0">
                <a:solidFill>
                  <a:srgbClr val="000000"/>
                </a:solidFill>
                <a:latin typeface="Times New Roman - 16"/>
              </a:rPr>
              <a:t>Snímek 8:    výuka, záporná věta</a:t>
            </a:r>
          </a:p>
          <a:p>
            <a:pPr indent="0" rtl="0">
              <a:buClrTx/>
              <a:buSzTx/>
              <a:buNone/>
            </a:pPr>
            <a:r>
              <a:rPr lang="cs-CZ" sz="1400" kern="1200" dirty="0" smtClean="0">
                <a:solidFill>
                  <a:srgbClr val="000000"/>
                </a:solidFill>
                <a:latin typeface="Times New Roman - 16"/>
              </a:rPr>
              <a:t>Snímek 9:    procvičování – přepis kladných vět na záporné </a:t>
            </a:r>
            <a:r>
              <a:rPr lang="cs-CZ" sz="1400" kern="1200" dirty="0">
                <a:solidFill>
                  <a:srgbClr val="000000"/>
                </a:solidFill>
                <a:latin typeface="Times New Roman - 16"/>
              </a:rPr>
              <a:t>(správné odpovědi následují po každé větě)</a:t>
            </a:r>
          </a:p>
          <a:p>
            <a:pPr lvl="0" indent="0" rtl="0">
              <a:buClrTx/>
              <a:buSzTx/>
              <a:buNone/>
            </a:pPr>
            <a:r>
              <a:rPr lang="cs-CZ" sz="1400" kern="1200" dirty="0" smtClean="0">
                <a:solidFill>
                  <a:srgbClr val="000000"/>
                </a:solidFill>
                <a:latin typeface="Times New Roman - 16"/>
              </a:rPr>
              <a:t>Snímek 10:  výuka, otázka + </a:t>
            </a:r>
            <a:r>
              <a:rPr lang="cs-CZ" sz="1400" kern="1200" dirty="0">
                <a:solidFill>
                  <a:srgbClr val="000000"/>
                </a:solidFill>
                <a:latin typeface="Times New Roman - 16"/>
              </a:rPr>
              <a:t>k</a:t>
            </a:r>
            <a:r>
              <a:rPr lang="cs-CZ" sz="1400" kern="1200" dirty="0" smtClean="0">
                <a:solidFill>
                  <a:srgbClr val="000000"/>
                </a:solidFill>
                <a:latin typeface="Times New Roman - 16"/>
              </a:rPr>
              <a:t>rátká odpověď</a:t>
            </a:r>
          </a:p>
          <a:p>
            <a:pPr indent="0" rtl="0">
              <a:buClrTx/>
              <a:buSzTx/>
              <a:buNone/>
            </a:pPr>
            <a:r>
              <a:rPr lang="cs-CZ" sz="1400" kern="1200" dirty="0" smtClean="0">
                <a:solidFill>
                  <a:srgbClr val="000000"/>
                </a:solidFill>
                <a:latin typeface="Times New Roman - 16"/>
              </a:rPr>
              <a:t>Snímek 11:  procvičování – tázací věta </a:t>
            </a:r>
            <a:r>
              <a:rPr lang="cs-CZ" sz="1400" kern="1200" dirty="0">
                <a:solidFill>
                  <a:srgbClr val="000000"/>
                </a:solidFill>
                <a:latin typeface="Times New Roman - 16"/>
              </a:rPr>
              <a:t>(správné odpovědi následují po každé větě)</a:t>
            </a:r>
          </a:p>
          <a:p>
            <a:pPr lvl="0" indent="0" rtl="0">
              <a:buClrTx/>
              <a:buSzTx/>
              <a:buNone/>
            </a:pPr>
            <a:r>
              <a:rPr lang="cs-CZ" sz="1400" kern="1200" dirty="0">
                <a:solidFill>
                  <a:srgbClr val="000000"/>
                </a:solidFill>
                <a:latin typeface="Times New Roman - 16"/>
              </a:rPr>
              <a:t>S</a:t>
            </a:r>
            <a:r>
              <a:rPr lang="cs-CZ" sz="1400" kern="1200" dirty="0" smtClean="0">
                <a:solidFill>
                  <a:srgbClr val="000000"/>
                </a:solidFill>
                <a:latin typeface="Times New Roman - 16"/>
              </a:rPr>
              <a:t>nímek 12:  procvičování – Wh-</a:t>
            </a:r>
            <a:r>
              <a:rPr lang="cs-CZ" sz="1400" kern="1200" dirty="0" err="1" smtClean="0">
                <a:solidFill>
                  <a:srgbClr val="000000"/>
                </a:solidFill>
                <a:latin typeface="Times New Roman - 16"/>
              </a:rPr>
              <a:t>questions</a:t>
            </a:r>
            <a:endParaRPr lang="cs-CZ" sz="1400" kern="1200" dirty="0" smtClean="0">
              <a:solidFill>
                <a:srgbClr val="000000"/>
              </a:solidFill>
              <a:latin typeface="Times New Roman - 16"/>
            </a:endParaRPr>
          </a:p>
          <a:p>
            <a:pPr lvl="0" indent="0" rtl="0">
              <a:buClrTx/>
              <a:buSzTx/>
              <a:buNone/>
            </a:pPr>
            <a:r>
              <a:rPr lang="cs-CZ" sz="1400" kern="1200" dirty="0" smtClean="0">
                <a:solidFill>
                  <a:srgbClr val="000000"/>
                </a:solidFill>
                <a:latin typeface="Times New Roman - 16"/>
              </a:rPr>
              <a:t>Snímek 13:  správné odpovědi</a:t>
            </a:r>
          </a:p>
          <a:p>
            <a:pPr lvl="0" indent="0" rtl="0">
              <a:buClrTx/>
              <a:buSzTx/>
              <a:buNone/>
            </a:pPr>
            <a:r>
              <a:rPr lang="cs-CZ" sz="1400" kern="1200" dirty="0" smtClean="0">
                <a:solidFill>
                  <a:srgbClr val="000000"/>
                </a:solidFill>
                <a:latin typeface="Times New Roman - 16"/>
              </a:rPr>
              <a:t>Snímek 14:  Věty určené k překladu – možno využít jako test či domácí úkol</a:t>
            </a:r>
          </a:p>
          <a:p>
            <a:pPr lvl="0" indent="0" rtl="0">
              <a:buClrTx/>
              <a:buSzTx/>
              <a:buNone/>
            </a:pPr>
            <a:r>
              <a:rPr lang="cs-CZ" sz="1400" kern="1200" dirty="0" smtClean="0">
                <a:solidFill>
                  <a:srgbClr val="000000"/>
                </a:solidFill>
                <a:latin typeface="Times New Roman - 16"/>
              </a:rPr>
              <a:t>Snímek 15:  Přeložené věty</a:t>
            </a:r>
          </a:p>
          <a:p>
            <a:pPr indent="0" rtl="0">
              <a:buClrTx/>
              <a:buSzTx/>
              <a:buNone/>
            </a:pPr>
            <a:endParaRPr lang="cs-CZ" sz="1400" kern="1200" dirty="0">
              <a:solidFill>
                <a:srgbClr val="000000"/>
              </a:solidFill>
              <a:latin typeface="Times New Roman - 16"/>
              <a:ea typeface="+mn-ea"/>
              <a:cs typeface="+mn-cs"/>
            </a:endParaRPr>
          </a:p>
          <a:p>
            <a:pPr indent="0">
              <a:buNone/>
            </a:pPr>
            <a:endParaRPr lang="en-GB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32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4824536"/>
          </a:xfrm>
        </p:spPr>
        <p:txBody>
          <a:bodyPr>
            <a:noAutofit/>
          </a:bodyPr>
          <a:lstStyle/>
          <a:p>
            <a:r>
              <a:rPr lang="cs-CZ" sz="8800" dirty="0" smtClean="0">
                <a:latin typeface="Bookman Old Style" pitchFamily="18" charset="0"/>
              </a:rPr>
              <a:t/>
            </a:r>
            <a:br>
              <a:rPr lang="cs-CZ" sz="8800" dirty="0" smtClean="0">
                <a:latin typeface="Bookman Old Style" pitchFamily="18" charset="0"/>
              </a:rPr>
            </a:br>
            <a:r>
              <a:rPr lang="cs-CZ" sz="8800" dirty="0">
                <a:latin typeface="Bookman Old Style" pitchFamily="18" charset="0"/>
              </a:rPr>
              <a:t/>
            </a:r>
            <a:br>
              <a:rPr lang="cs-CZ" sz="8800" dirty="0">
                <a:latin typeface="Bookman Old Style" pitchFamily="18" charset="0"/>
              </a:rPr>
            </a:br>
            <a:r>
              <a:rPr lang="cs-CZ" sz="8800" dirty="0" smtClean="0">
                <a:latin typeface="Bookman Old Style" pitchFamily="18" charset="0"/>
              </a:rPr>
              <a:t/>
            </a:r>
            <a:br>
              <a:rPr lang="cs-CZ" sz="8800" dirty="0" smtClean="0">
                <a:latin typeface="Bookman Old Style" pitchFamily="18" charset="0"/>
              </a:rPr>
            </a:br>
            <a:r>
              <a:rPr lang="cs-CZ" sz="8800" dirty="0" err="1" smtClean="0">
                <a:latin typeface="Bookman Old Style" pitchFamily="18" charset="0"/>
              </a:rPr>
              <a:t>Present</a:t>
            </a:r>
            <a:r>
              <a:rPr lang="cs-CZ" sz="8800" dirty="0" smtClean="0">
                <a:latin typeface="Bookman Old Style" pitchFamily="18" charset="0"/>
              </a:rPr>
              <a:t> </a:t>
            </a:r>
            <a:r>
              <a:rPr lang="cs-CZ" sz="8800" dirty="0" err="1" smtClean="0">
                <a:latin typeface="Bookman Old Style" pitchFamily="18" charset="0"/>
              </a:rPr>
              <a:t>simple</a:t>
            </a:r>
            <a:r>
              <a:rPr lang="cs-CZ" sz="8800" dirty="0" smtClean="0">
                <a:latin typeface="Bookman Old Style" pitchFamily="18" charset="0"/>
              </a:rPr>
              <a:t/>
            </a:r>
            <a:br>
              <a:rPr lang="cs-CZ" sz="8800" dirty="0" smtClean="0">
                <a:latin typeface="Bookman Old Style" pitchFamily="18" charset="0"/>
              </a:rPr>
            </a:br>
            <a:r>
              <a:rPr lang="cs-CZ" sz="5400" dirty="0" smtClean="0">
                <a:latin typeface="Bookman Old Style" pitchFamily="18" charset="0"/>
              </a:rPr>
              <a:t>(</a:t>
            </a:r>
            <a:r>
              <a:rPr lang="cs-CZ" sz="5400" dirty="0" err="1" smtClean="0">
                <a:latin typeface="Bookman Old Style" pitchFamily="18" charset="0"/>
              </a:rPr>
              <a:t>revision</a:t>
            </a:r>
            <a:r>
              <a:rPr lang="cs-CZ" sz="5400" dirty="0" smtClean="0">
                <a:latin typeface="Bookman Old Style" pitchFamily="18" charset="0"/>
              </a:rPr>
              <a:t>)</a:t>
            </a:r>
            <a:r>
              <a:rPr lang="cs-CZ" sz="8800" dirty="0" smtClean="0">
                <a:latin typeface="Bookman Old Style" pitchFamily="18" charset="0"/>
              </a:rPr>
              <a:t/>
            </a:r>
            <a:br>
              <a:rPr lang="cs-CZ" sz="8800" dirty="0" smtClean="0">
                <a:latin typeface="Bookman Old Style" pitchFamily="18" charset="0"/>
              </a:rPr>
            </a:br>
            <a:endParaRPr lang="cs-CZ" sz="8800" dirty="0">
              <a:latin typeface="Bookman Old Style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589240"/>
            <a:ext cx="6400800" cy="49560"/>
          </a:xfrm>
        </p:spPr>
        <p:txBody>
          <a:bodyPr>
            <a:normAutofit fontScale="25000" lnSpcReduction="2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3914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Present</a:t>
            </a:r>
            <a:r>
              <a:rPr lang="cs-CZ" dirty="0" smtClean="0"/>
              <a:t> </a:t>
            </a:r>
            <a:r>
              <a:rPr lang="cs-CZ" dirty="0" err="1" smtClean="0"/>
              <a:t>simple</a:t>
            </a:r>
            <a:r>
              <a:rPr lang="cs-CZ" dirty="0" smtClean="0"/>
              <a:t> – </a:t>
            </a:r>
            <a:r>
              <a:rPr lang="cs-CZ" dirty="0" err="1" smtClean="0"/>
              <a:t>affirmative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3"/>
              </a:buClr>
              <a:buFont typeface="Wingdings" pitchFamily="2" charset="2"/>
              <a:buChar char="Ø"/>
            </a:pPr>
            <a:r>
              <a:rPr lang="cs-CZ" dirty="0" smtClean="0"/>
              <a:t> </a:t>
            </a:r>
            <a:r>
              <a:rPr lang="cs-CZ" b="1" i="1" dirty="0" smtClean="0"/>
              <a:t>v kladné větě použijeme infinitiv slovesa (bez „to“)</a:t>
            </a:r>
          </a:p>
          <a:p>
            <a:pPr marL="0" indent="0">
              <a:buNone/>
            </a:pPr>
            <a:endParaRPr lang="cs-CZ" dirty="0"/>
          </a:p>
          <a:p>
            <a:pPr>
              <a:buClr>
                <a:schemeClr val="accent3"/>
              </a:buClr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I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work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, I do, I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write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, I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have</a:t>
            </a:r>
            <a:endParaRPr lang="cs-CZ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Clr>
                <a:schemeClr val="accent3"/>
              </a:buClr>
            </a:pP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You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work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you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do,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you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write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you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have</a:t>
            </a:r>
            <a:endParaRPr lang="cs-CZ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Clr>
                <a:schemeClr val="accent3"/>
              </a:buClr>
            </a:pP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We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work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we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do,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we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write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we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have</a:t>
            </a:r>
            <a:endParaRPr lang="cs-CZ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Clr>
                <a:schemeClr val="accent3"/>
              </a:buClr>
            </a:pP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They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work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they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do,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they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write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they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have</a:t>
            </a:r>
            <a:endParaRPr lang="cs-CZ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5569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Present</a:t>
            </a:r>
            <a:r>
              <a:rPr lang="cs-CZ" dirty="0" smtClean="0"/>
              <a:t> </a:t>
            </a:r>
            <a:r>
              <a:rPr lang="cs-CZ" dirty="0" err="1" smtClean="0"/>
              <a:t>simple</a:t>
            </a:r>
            <a:r>
              <a:rPr lang="cs-CZ" dirty="0" smtClean="0"/>
              <a:t> – 3.os.č.j.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cs-CZ" b="1" i="1" dirty="0" smtClean="0"/>
              <a:t>Ve 3. os. č. </a:t>
            </a:r>
            <a:r>
              <a:rPr lang="cs-CZ" b="1" i="1" dirty="0" err="1" smtClean="0"/>
              <a:t>jedn</a:t>
            </a:r>
            <a:r>
              <a:rPr lang="cs-CZ" b="1" i="1" dirty="0" smtClean="0"/>
              <a:t>. (he, </a:t>
            </a:r>
            <a:r>
              <a:rPr lang="cs-CZ" b="1" i="1" dirty="0" err="1" smtClean="0"/>
              <a:t>she</a:t>
            </a:r>
            <a:r>
              <a:rPr lang="cs-CZ" b="1" i="1" dirty="0" smtClean="0"/>
              <a:t>, </a:t>
            </a:r>
            <a:r>
              <a:rPr lang="cs-CZ" b="1" i="1" dirty="0" err="1" smtClean="0"/>
              <a:t>it</a:t>
            </a:r>
            <a:r>
              <a:rPr lang="cs-CZ" b="1" i="1" dirty="0" smtClean="0"/>
              <a:t>) se přidává přípona:</a:t>
            </a:r>
            <a:endParaRPr lang="en-US" b="1" i="1" dirty="0" smtClean="0"/>
          </a:p>
          <a:p>
            <a:pPr marL="0" indent="0">
              <a:buNone/>
            </a:pPr>
            <a:endParaRPr lang="cs-CZ" i="1" dirty="0" smtClean="0"/>
          </a:p>
          <a:p>
            <a:pPr marL="457200" indent="-457200">
              <a:buClr>
                <a:schemeClr val="accent3"/>
              </a:buClr>
              <a:buFont typeface="Wingdings" pitchFamily="2" charset="2"/>
              <a:buChar char="Ø"/>
            </a:pPr>
            <a:r>
              <a:rPr lang="cs-CZ" b="1" i="1" dirty="0" smtClean="0"/>
              <a:t> </a:t>
            </a:r>
            <a:r>
              <a:rPr lang="cs-CZ" b="1" i="1" dirty="0" smtClean="0">
                <a:solidFill>
                  <a:srgbClr val="FF0000"/>
                </a:solidFill>
              </a:rPr>
              <a:t>–s</a:t>
            </a:r>
            <a:r>
              <a:rPr lang="cs-CZ" b="1" i="1" dirty="0" smtClean="0"/>
              <a:t> </a:t>
            </a:r>
            <a:endParaRPr lang="en-US" b="1" i="1" dirty="0" smtClean="0"/>
          </a:p>
          <a:p>
            <a:pPr marL="457200" indent="-457200">
              <a:buClr>
                <a:schemeClr val="accent3"/>
              </a:buClr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he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work</a:t>
            </a:r>
            <a:r>
              <a:rPr lang="cs-CZ" dirty="0" err="1" smtClean="0">
                <a:solidFill>
                  <a:srgbClr val="FF0000"/>
                </a:solidFill>
              </a:rPr>
              <a:t>s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she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write</a:t>
            </a:r>
            <a:r>
              <a:rPr lang="cs-CZ" dirty="0" err="1" smtClean="0">
                <a:solidFill>
                  <a:srgbClr val="FF0000"/>
                </a:solidFill>
              </a:rPr>
              <a:t>s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it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sleep</a:t>
            </a:r>
            <a:r>
              <a:rPr lang="cs-CZ" dirty="0" err="1" smtClean="0">
                <a:solidFill>
                  <a:srgbClr val="FF0000"/>
                </a:solidFill>
              </a:rPr>
              <a:t>s</a:t>
            </a:r>
            <a:r>
              <a:rPr lang="cs-CZ" i="1" dirty="0" smtClean="0">
                <a:solidFill>
                  <a:schemeClr val="tx2">
                    <a:lumMod val="75000"/>
                  </a:schemeClr>
                </a:solidFill>
              </a:rPr>
              <a:t>    </a:t>
            </a:r>
            <a:endParaRPr lang="en-US" i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cs-CZ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buClr>
                <a:schemeClr val="accent3"/>
              </a:buClr>
              <a:buFont typeface="Wingdings" pitchFamily="2" charset="2"/>
              <a:buChar char="Ø"/>
            </a:pPr>
            <a:r>
              <a:rPr lang="cs-CZ" b="1" i="1" dirty="0">
                <a:solidFill>
                  <a:srgbClr val="FF0000"/>
                </a:solidFill>
              </a:rPr>
              <a:t>–es </a:t>
            </a:r>
            <a:r>
              <a:rPr lang="cs-CZ" b="1" i="1" dirty="0" smtClean="0"/>
              <a:t> se přidává u sloves končících na –s, -</a:t>
            </a:r>
            <a:r>
              <a:rPr lang="cs-CZ" b="1" i="1" dirty="0" err="1" smtClean="0"/>
              <a:t>sh</a:t>
            </a:r>
            <a:r>
              <a:rPr lang="cs-CZ" b="1" i="1" dirty="0" smtClean="0"/>
              <a:t>, -ch, -x,   -o</a:t>
            </a:r>
          </a:p>
          <a:p>
            <a:pPr marL="457200" indent="-457200">
              <a:buClr>
                <a:schemeClr val="accent3"/>
              </a:buClr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he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kiss</a:t>
            </a:r>
            <a:r>
              <a:rPr lang="cs-CZ" dirty="0" err="1" smtClean="0">
                <a:solidFill>
                  <a:srgbClr val="FF0000"/>
                </a:solidFill>
              </a:rPr>
              <a:t>es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she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rush</a:t>
            </a:r>
            <a:r>
              <a:rPr lang="cs-CZ" dirty="0" err="1" smtClean="0">
                <a:solidFill>
                  <a:srgbClr val="FF0000"/>
                </a:solidFill>
              </a:rPr>
              <a:t>es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it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watch</a:t>
            </a:r>
            <a:r>
              <a:rPr lang="cs-CZ" dirty="0" err="1" smtClean="0">
                <a:solidFill>
                  <a:srgbClr val="FF0000"/>
                </a:solidFill>
              </a:rPr>
              <a:t>es</a:t>
            </a:r>
            <a:r>
              <a:rPr lang="cs-CZ" i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he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box</a:t>
            </a:r>
            <a:r>
              <a:rPr lang="cs-CZ" dirty="0" err="1" smtClean="0">
                <a:solidFill>
                  <a:srgbClr val="FF0000"/>
                </a:solidFill>
              </a:rPr>
              <a:t>es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she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go</a:t>
            </a:r>
            <a:r>
              <a:rPr lang="cs-CZ" dirty="0" err="1" smtClean="0">
                <a:solidFill>
                  <a:srgbClr val="FF0000"/>
                </a:solidFill>
              </a:rPr>
              <a:t>es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it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do</a:t>
            </a:r>
            <a:r>
              <a:rPr lang="cs-CZ" dirty="0" err="1" smtClean="0">
                <a:solidFill>
                  <a:srgbClr val="FF0000"/>
                </a:solidFill>
              </a:rPr>
              <a:t>es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 marL="0" indent="0">
              <a:buNone/>
            </a:pPr>
            <a:endParaRPr lang="cs-CZ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691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Present</a:t>
            </a:r>
            <a:r>
              <a:rPr lang="cs-CZ" dirty="0" smtClean="0"/>
              <a:t> </a:t>
            </a:r>
            <a:r>
              <a:rPr lang="cs-CZ" dirty="0" err="1" smtClean="0"/>
              <a:t>simple</a:t>
            </a:r>
            <a:r>
              <a:rPr lang="cs-CZ" dirty="0" smtClean="0"/>
              <a:t> </a:t>
            </a:r>
            <a:r>
              <a:rPr lang="cs-CZ" smtClean="0"/>
              <a:t>– 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pPr>
              <a:buClr>
                <a:schemeClr val="accent3"/>
              </a:buClr>
              <a:buFont typeface="Wingdings" pitchFamily="2" charset="2"/>
              <a:buChar char="Ø"/>
            </a:pPr>
            <a:r>
              <a:rPr lang="cs-CZ" b="1" i="1" dirty="0" smtClean="0"/>
              <a:t>u sloves končících na –y s předcházející</a:t>
            </a:r>
            <a:r>
              <a:rPr lang="cs-CZ" b="1" i="1" dirty="0" smtClean="0">
                <a:solidFill>
                  <a:srgbClr val="637F26"/>
                </a:solidFill>
              </a:rPr>
              <a:t> souhláskou </a:t>
            </a:r>
            <a:r>
              <a:rPr lang="cs-CZ" b="1" i="1" dirty="0" smtClean="0"/>
              <a:t>(co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py</a:t>
            </a:r>
            <a:r>
              <a:rPr lang="cs-CZ" b="1" i="1" dirty="0" smtClean="0"/>
              <a:t>, </a:t>
            </a:r>
            <a:r>
              <a:rPr lang="cs-CZ" b="1" i="1" dirty="0" err="1" smtClean="0"/>
              <a:t>c</a:t>
            </a:r>
            <a:r>
              <a:rPr lang="cs-CZ" b="1" i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ry</a:t>
            </a:r>
            <a:r>
              <a:rPr lang="cs-CZ" b="1" i="1" dirty="0" smtClean="0"/>
              <a:t>, </a:t>
            </a:r>
            <a:r>
              <a:rPr lang="cs-CZ" b="1" i="1" dirty="0" err="1" smtClean="0">
                <a:solidFill>
                  <a:srgbClr val="637F26"/>
                </a:solidFill>
              </a:rPr>
              <a:t>t</a:t>
            </a:r>
            <a:r>
              <a:rPr lang="cs-CZ" b="1" i="1" dirty="0" err="1" smtClean="0">
                <a:solidFill>
                  <a:srgbClr val="637F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ry</a:t>
            </a:r>
            <a:r>
              <a:rPr lang="cs-CZ" b="1" i="1" dirty="0" smtClean="0"/>
              <a:t>) se –y mění na </a:t>
            </a:r>
            <a:r>
              <a:rPr lang="cs-CZ" b="1" i="1" dirty="0" smtClean="0">
                <a:solidFill>
                  <a:srgbClr val="FF0000"/>
                </a:solidFill>
              </a:rPr>
              <a:t>–i </a:t>
            </a:r>
            <a:r>
              <a:rPr lang="cs-CZ" b="1" i="1" dirty="0" smtClean="0"/>
              <a:t>a přidává se </a:t>
            </a:r>
            <a:r>
              <a:rPr lang="cs-CZ" b="1" i="1" dirty="0" smtClean="0">
                <a:solidFill>
                  <a:srgbClr val="FF0000"/>
                </a:solidFill>
              </a:rPr>
              <a:t>–es</a:t>
            </a:r>
            <a:endParaRPr lang="en-US" b="1" i="1" dirty="0" smtClean="0">
              <a:solidFill>
                <a:srgbClr val="FF0000"/>
              </a:solidFill>
            </a:endParaRPr>
          </a:p>
          <a:p>
            <a:pPr>
              <a:buClr>
                <a:schemeClr val="accent3"/>
              </a:buClr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he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co</a:t>
            </a:r>
            <a:r>
              <a:rPr lang="cs-CZ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cs-CZ" dirty="0" err="1" smtClean="0">
                <a:solidFill>
                  <a:srgbClr val="FF0000"/>
                </a:solidFill>
              </a:rPr>
              <a:t>ies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she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c</a:t>
            </a:r>
            <a:r>
              <a:rPr lang="cs-CZ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cs-CZ" dirty="0" err="1" smtClean="0">
                <a:solidFill>
                  <a:srgbClr val="FF0000"/>
                </a:solidFill>
              </a:rPr>
              <a:t>ies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it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t</a:t>
            </a:r>
            <a:r>
              <a:rPr lang="cs-CZ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cs-CZ" dirty="0" err="1" smtClean="0">
                <a:solidFill>
                  <a:srgbClr val="FF0000"/>
                </a:solidFill>
              </a:rPr>
              <a:t>ies</a:t>
            </a:r>
            <a:endParaRPr lang="en-US" dirty="0" smtClean="0">
              <a:solidFill>
                <a:srgbClr val="FF0000"/>
              </a:solidFill>
            </a:endParaRPr>
          </a:p>
          <a:p>
            <a:pPr indent="0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>
              <a:buClr>
                <a:schemeClr val="accent3"/>
              </a:buClr>
              <a:buFont typeface="Wingdings" pitchFamily="2" charset="2"/>
              <a:buChar char="Ø"/>
            </a:pPr>
            <a:r>
              <a:rPr lang="cs-CZ" b="1" i="1" dirty="0" smtClean="0"/>
              <a:t>Končí-li slovesa na –y s předcházející </a:t>
            </a:r>
            <a:r>
              <a:rPr lang="cs-CZ" b="1" i="1" dirty="0" smtClean="0">
                <a:solidFill>
                  <a:srgbClr val="7030A0"/>
                </a:solidFill>
              </a:rPr>
              <a:t>samohláskou </a:t>
            </a:r>
            <a:r>
              <a:rPr lang="cs-CZ" b="1" i="1" dirty="0" smtClean="0"/>
              <a:t>(pl</a:t>
            </a:r>
            <a:r>
              <a:rPr lang="cs-CZ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</a:t>
            </a:r>
            <a:r>
              <a:rPr lang="cs-CZ" b="1" i="1" dirty="0" smtClean="0"/>
              <a:t>, </a:t>
            </a:r>
            <a:r>
              <a:rPr lang="cs-CZ" b="1" i="1" dirty="0" err="1" smtClean="0"/>
              <a:t>s</a:t>
            </a:r>
            <a:r>
              <a:rPr lang="cs-CZ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</a:t>
            </a:r>
            <a:r>
              <a:rPr lang="cs-CZ" b="1" i="1" dirty="0" smtClean="0"/>
              <a:t>) se –y nemění a přidává se pouze </a:t>
            </a:r>
            <a:r>
              <a:rPr lang="cs-CZ" b="1" i="1" dirty="0" smtClean="0">
                <a:solidFill>
                  <a:srgbClr val="FF0000"/>
                </a:solidFill>
              </a:rPr>
              <a:t>-s </a:t>
            </a:r>
          </a:p>
          <a:p>
            <a:pPr>
              <a:buClr>
                <a:schemeClr val="accent3"/>
              </a:buClr>
            </a:pP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she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s</a:t>
            </a:r>
            <a:r>
              <a:rPr lang="cs-CZ" b="1" dirty="0" err="1" smtClean="0">
                <a:solidFill>
                  <a:srgbClr val="7030A0"/>
                </a:solidFill>
              </a:rPr>
              <a:t>ay</a:t>
            </a:r>
            <a:r>
              <a:rPr lang="cs-CZ" dirty="0" err="1" smtClean="0">
                <a:solidFill>
                  <a:srgbClr val="FF0000"/>
                </a:solidFill>
              </a:rPr>
              <a:t>s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it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pl</a:t>
            </a:r>
            <a:r>
              <a:rPr lang="cs-CZ" b="1" dirty="0" err="1" smtClean="0">
                <a:solidFill>
                  <a:srgbClr val="7030A0"/>
                </a:solidFill>
              </a:rPr>
              <a:t>ay</a:t>
            </a:r>
            <a:r>
              <a:rPr lang="cs-CZ" dirty="0" err="1" smtClean="0">
                <a:solidFill>
                  <a:srgbClr val="FF0000"/>
                </a:solidFill>
              </a:rPr>
              <a:t>s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512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04800"/>
            <a:ext cx="8363272" cy="819944"/>
          </a:xfrm>
        </p:spPr>
        <p:txBody>
          <a:bodyPr>
            <a:noAutofit/>
          </a:bodyPr>
          <a:lstStyle/>
          <a:p>
            <a:pPr algn="l"/>
            <a:r>
              <a:rPr lang="cs-CZ" sz="4400" dirty="0" err="1" smtClean="0"/>
              <a:t>Say</a:t>
            </a:r>
            <a:r>
              <a:rPr lang="cs-CZ" sz="4400" dirty="0" smtClean="0"/>
              <a:t>/</a:t>
            </a:r>
            <a:r>
              <a:rPr lang="cs-CZ" sz="4400" dirty="0" err="1" smtClean="0"/>
              <a:t>write</a:t>
            </a:r>
            <a:r>
              <a:rPr lang="cs-CZ" sz="4400" dirty="0" smtClean="0"/>
              <a:t> </a:t>
            </a:r>
            <a:r>
              <a:rPr lang="cs-CZ" sz="4400" dirty="0" err="1" smtClean="0"/>
              <a:t>correct</a:t>
            </a:r>
            <a:r>
              <a:rPr lang="cs-CZ" sz="4400" dirty="0" smtClean="0"/>
              <a:t> </a:t>
            </a:r>
            <a:r>
              <a:rPr lang="cs-CZ" sz="4400" dirty="0" err="1" smtClean="0"/>
              <a:t>forms</a:t>
            </a:r>
            <a:r>
              <a:rPr lang="cs-CZ" sz="4400" dirty="0" smtClean="0"/>
              <a:t> </a:t>
            </a:r>
            <a:r>
              <a:rPr lang="cs-CZ" sz="4400" dirty="0" err="1" smtClean="0"/>
              <a:t>of</a:t>
            </a:r>
            <a:r>
              <a:rPr lang="cs-CZ" sz="4400" dirty="0" smtClean="0"/>
              <a:t> </a:t>
            </a:r>
            <a:r>
              <a:rPr lang="cs-CZ" sz="4400" dirty="0" err="1" smtClean="0"/>
              <a:t>verbs</a:t>
            </a:r>
            <a:r>
              <a:rPr lang="cs-CZ" sz="4400" dirty="0" smtClean="0"/>
              <a:t>: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 lnSpcReduction="10000"/>
          </a:bodyPr>
          <a:lstStyle/>
          <a:p>
            <a:pPr marL="457200" indent="-457200">
              <a:buClr>
                <a:schemeClr val="accent3"/>
              </a:buClr>
              <a:buFont typeface="Wingdings" pitchFamily="2" charset="2"/>
              <a:buChar char="q"/>
            </a:pPr>
            <a:r>
              <a:rPr lang="cs-CZ" sz="3000" dirty="0" smtClean="0"/>
              <a:t>I……….. (</a:t>
            </a:r>
            <a:r>
              <a:rPr lang="cs-CZ" sz="3000" dirty="0" err="1" smtClean="0"/>
              <a:t>like</a:t>
            </a:r>
            <a:r>
              <a:rPr lang="cs-CZ" sz="3000" dirty="0" smtClean="0"/>
              <a:t>) </a:t>
            </a:r>
            <a:r>
              <a:rPr lang="cs-CZ" sz="3000" dirty="0" err="1" smtClean="0"/>
              <a:t>History</a:t>
            </a:r>
            <a:r>
              <a:rPr lang="cs-CZ" sz="3000" dirty="0" smtClean="0"/>
              <a:t>. </a:t>
            </a:r>
          </a:p>
          <a:p>
            <a:pPr marL="457200" indent="-457200">
              <a:buClr>
                <a:schemeClr val="accent3"/>
              </a:buClr>
              <a:buFont typeface="Wingdings" pitchFamily="2" charset="2"/>
              <a:buChar char="ü"/>
            </a:pPr>
            <a:r>
              <a:rPr lang="cs-CZ" sz="3000" b="1" i="1" dirty="0" smtClean="0"/>
              <a:t>I </a:t>
            </a:r>
            <a:r>
              <a:rPr lang="cs-CZ" sz="3000" b="1" i="1" dirty="0" err="1" smtClean="0"/>
              <a:t>like</a:t>
            </a:r>
            <a:r>
              <a:rPr lang="cs-CZ" sz="3000" b="1" i="1" dirty="0" smtClean="0"/>
              <a:t> </a:t>
            </a:r>
            <a:r>
              <a:rPr lang="cs-CZ" sz="3000" b="1" i="1" dirty="0" err="1" smtClean="0"/>
              <a:t>History</a:t>
            </a:r>
            <a:r>
              <a:rPr lang="cs-CZ" sz="3000" b="1" i="1" dirty="0" smtClean="0"/>
              <a:t>.</a:t>
            </a:r>
          </a:p>
          <a:p>
            <a:pPr marL="457200" indent="-457200">
              <a:buClr>
                <a:schemeClr val="accent3"/>
              </a:buClr>
              <a:buFont typeface="Wingdings" pitchFamily="2" charset="2"/>
              <a:buChar char="q"/>
            </a:pPr>
            <a:r>
              <a:rPr lang="cs-CZ" sz="3000" dirty="0" smtClean="0"/>
              <a:t>Jessica …….. (</a:t>
            </a:r>
            <a:r>
              <a:rPr lang="cs-CZ" sz="3000" dirty="0" err="1" smtClean="0"/>
              <a:t>have</a:t>
            </a:r>
            <a:r>
              <a:rPr lang="cs-CZ" sz="3000" dirty="0" smtClean="0"/>
              <a:t>) lunch </a:t>
            </a:r>
            <a:r>
              <a:rPr lang="cs-CZ" sz="3000" dirty="0" err="1" smtClean="0"/>
              <a:t>at</a:t>
            </a:r>
            <a:r>
              <a:rPr lang="cs-CZ" sz="3000" dirty="0" smtClean="0"/>
              <a:t> </a:t>
            </a:r>
            <a:r>
              <a:rPr lang="cs-CZ" sz="3000" dirty="0" err="1" smtClean="0"/>
              <a:t>school</a:t>
            </a:r>
            <a:r>
              <a:rPr lang="cs-CZ" sz="3000" dirty="0" smtClean="0"/>
              <a:t>.</a:t>
            </a:r>
          </a:p>
          <a:p>
            <a:pPr marL="457200" indent="-457200">
              <a:buClr>
                <a:schemeClr val="accent3"/>
              </a:buClr>
              <a:buFont typeface="Wingdings" pitchFamily="2" charset="2"/>
              <a:buChar char="ü"/>
            </a:pPr>
            <a:r>
              <a:rPr lang="cs-CZ" sz="3000" b="1" i="1" dirty="0" smtClean="0"/>
              <a:t>Jessica has lunch </a:t>
            </a:r>
            <a:r>
              <a:rPr lang="cs-CZ" sz="3000" b="1" i="1" dirty="0" err="1" smtClean="0"/>
              <a:t>at</a:t>
            </a:r>
            <a:r>
              <a:rPr lang="cs-CZ" sz="3000" b="1" i="1" dirty="0" smtClean="0"/>
              <a:t> </a:t>
            </a:r>
            <a:r>
              <a:rPr lang="cs-CZ" sz="3000" b="1" i="1" dirty="0" err="1" smtClean="0"/>
              <a:t>school</a:t>
            </a:r>
            <a:r>
              <a:rPr lang="cs-CZ" sz="3000" b="1" i="1" dirty="0" smtClean="0"/>
              <a:t>.</a:t>
            </a:r>
          </a:p>
          <a:p>
            <a:pPr marL="457200" indent="-457200">
              <a:buClr>
                <a:schemeClr val="accent3"/>
              </a:buClr>
              <a:buFont typeface="Wingdings" pitchFamily="2" charset="2"/>
              <a:buChar char="q"/>
            </a:pPr>
            <a:r>
              <a:rPr lang="cs-CZ" sz="3000" dirty="0" err="1" smtClean="0"/>
              <a:t>We</a:t>
            </a:r>
            <a:r>
              <a:rPr lang="cs-CZ" sz="3000" dirty="0" smtClean="0"/>
              <a:t> ……… (</a:t>
            </a:r>
            <a:r>
              <a:rPr lang="cs-CZ" sz="3000" dirty="0" err="1" smtClean="0"/>
              <a:t>help</a:t>
            </a:r>
            <a:r>
              <a:rPr lang="cs-CZ" sz="3000" dirty="0" smtClean="0"/>
              <a:t>) </a:t>
            </a:r>
            <a:r>
              <a:rPr lang="cs-CZ" sz="3000" dirty="0" err="1" smtClean="0"/>
              <a:t>our</a:t>
            </a:r>
            <a:r>
              <a:rPr lang="cs-CZ" sz="3000" dirty="0" smtClean="0"/>
              <a:t> </a:t>
            </a:r>
            <a:r>
              <a:rPr lang="cs-CZ" sz="3000" dirty="0" err="1" smtClean="0"/>
              <a:t>parents</a:t>
            </a:r>
            <a:r>
              <a:rPr lang="cs-CZ" sz="3000" dirty="0" smtClean="0"/>
              <a:t>.</a:t>
            </a:r>
          </a:p>
          <a:p>
            <a:pPr marL="457200" indent="-457200">
              <a:buClr>
                <a:schemeClr val="accent3"/>
              </a:buClr>
              <a:buFont typeface="Wingdings" pitchFamily="2" charset="2"/>
              <a:buChar char="ü"/>
            </a:pPr>
            <a:r>
              <a:rPr lang="cs-CZ" sz="3000" b="1" i="1" dirty="0" err="1"/>
              <a:t>W</a:t>
            </a:r>
            <a:r>
              <a:rPr lang="cs-CZ" sz="3000" b="1" i="1" dirty="0" err="1" smtClean="0"/>
              <a:t>e</a:t>
            </a:r>
            <a:r>
              <a:rPr lang="cs-CZ" sz="3000" b="1" i="1" dirty="0" smtClean="0"/>
              <a:t> </a:t>
            </a:r>
            <a:r>
              <a:rPr lang="cs-CZ" sz="3000" b="1" i="1" dirty="0" err="1" smtClean="0"/>
              <a:t>help</a:t>
            </a:r>
            <a:r>
              <a:rPr lang="cs-CZ" sz="3000" b="1" i="1" dirty="0" smtClean="0"/>
              <a:t> </a:t>
            </a:r>
            <a:r>
              <a:rPr lang="cs-CZ" sz="3000" b="1" i="1" dirty="0" err="1" smtClean="0"/>
              <a:t>our</a:t>
            </a:r>
            <a:r>
              <a:rPr lang="cs-CZ" sz="3000" b="1" i="1" dirty="0" smtClean="0"/>
              <a:t> </a:t>
            </a:r>
            <a:r>
              <a:rPr lang="cs-CZ" sz="3000" b="1" i="1" dirty="0" err="1" smtClean="0"/>
              <a:t>parents</a:t>
            </a:r>
            <a:r>
              <a:rPr lang="cs-CZ" sz="3000" b="1" i="1" dirty="0" smtClean="0"/>
              <a:t>.</a:t>
            </a:r>
          </a:p>
          <a:p>
            <a:pPr marL="457200" indent="-457200">
              <a:buClr>
                <a:schemeClr val="accent3"/>
              </a:buClr>
              <a:buFont typeface="Wingdings" pitchFamily="2" charset="2"/>
              <a:buChar char="q"/>
            </a:pPr>
            <a:r>
              <a:rPr lang="cs-CZ" sz="3000" dirty="0" smtClean="0"/>
              <a:t>My </a:t>
            </a:r>
            <a:r>
              <a:rPr lang="cs-CZ" sz="3000" dirty="0" err="1" smtClean="0"/>
              <a:t>friends</a:t>
            </a:r>
            <a:r>
              <a:rPr lang="cs-CZ" sz="3000" dirty="0" smtClean="0"/>
              <a:t> ……. (</a:t>
            </a:r>
            <a:r>
              <a:rPr lang="cs-CZ" sz="3000" dirty="0" err="1" smtClean="0"/>
              <a:t>watch</a:t>
            </a:r>
            <a:r>
              <a:rPr lang="cs-CZ" sz="3000" dirty="0" smtClean="0"/>
              <a:t>) a </a:t>
            </a:r>
            <a:r>
              <a:rPr lang="cs-CZ" sz="3000" dirty="0" err="1" smtClean="0"/>
              <a:t>football</a:t>
            </a:r>
            <a:r>
              <a:rPr lang="cs-CZ" sz="3000" dirty="0" smtClean="0"/>
              <a:t> </a:t>
            </a:r>
            <a:r>
              <a:rPr lang="cs-CZ" sz="3000" dirty="0" err="1" smtClean="0"/>
              <a:t>match</a:t>
            </a:r>
            <a:r>
              <a:rPr lang="cs-CZ" sz="3000" dirty="0" smtClean="0"/>
              <a:t> on TV.</a:t>
            </a:r>
          </a:p>
          <a:p>
            <a:pPr marL="457200" indent="-457200">
              <a:buClr>
                <a:schemeClr val="accent3"/>
              </a:buClr>
              <a:buFont typeface="Wingdings" pitchFamily="2" charset="2"/>
              <a:buChar char="ü"/>
            </a:pPr>
            <a:r>
              <a:rPr lang="cs-CZ" sz="3000" b="1" i="1" dirty="0" smtClean="0"/>
              <a:t>My </a:t>
            </a:r>
            <a:r>
              <a:rPr lang="cs-CZ" sz="3000" b="1" i="1" dirty="0" err="1" smtClean="0"/>
              <a:t>friends</a:t>
            </a:r>
            <a:r>
              <a:rPr lang="cs-CZ" sz="3000" b="1" i="1" dirty="0" smtClean="0"/>
              <a:t> </a:t>
            </a:r>
            <a:r>
              <a:rPr lang="cs-CZ" sz="3000" b="1" i="1" dirty="0" err="1" smtClean="0"/>
              <a:t>watch</a:t>
            </a:r>
            <a:r>
              <a:rPr lang="cs-CZ" sz="3000" b="1" i="1" dirty="0" smtClean="0"/>
              <a:t> </a:t>
            </a:r>
            <a:r>
              <a:rPr lang="cs-CZ" sz="3000" b="1" i="1" dirty="0"/>
              <a:t>a </a:t>
            </a:r>
            <a:r>
              <a:rPr lang="cs-CZ" sz="3000" b="1" i="1" dirty="0" err="1"/>
              <a:t>football</a:t>
            </a:r>
            <a:r>
              <a:rPr lang="cs-CZ" sz="3000" b="1" i="1" dirty="0"/>
              <a:t> </a:t>
            </a:r>
            <a:r>
              <a:rPr lang="cs-CZ" sz="3000" b="1" i="1" dirty="0" err="1"/>
              <a:t>match</a:t>
            </a:r>
            <a:r>
              <a:rPr lang="cs-CZ" sz="3000" b="1" i="1" dirty="0"/>
              <a:t> on </a:t>
            </a:r>
            <a:r>
              <a:rPr lang="cs-CZ" sz="3000" b="1" i="1" dirty="0" smtClean="0"/>
              <a:t>TV.</a:t>
            </a:r>
          </a:p>
          <a:p>
            <a:pPr marL="457200" indent="-457200">
              <a:buClr>
                <a:schemeClr val="accent3"/>
              </a:buClr>
              <a:buFont typeface="Wingdings" pitchFamily="2" charset="2"/>
              <a:buChar char="q"/>
            </a:pPr>
            <a:r>
              <a:rPr lang="cs-CZ" sz="3000" dirty="0" smtClean="0"/>
              <a:t>He ……. (do) his </a:t>
            </a:r>
            <a:r>
              <a:rPr lang="cs-CZ" sz="3000" dirty="0" err="1" smtClean="0"/>
              <a:t>homework</a:t>
            </a:r>
            <a:r>
              <a:rPr lang="cs-CZ" sz="3000" dirty="0" smtClean="0"/>
              <a:t> </a:t>
            </a:r>
            <a:r>
              <a:rPr lang="cs-CZ" sz="3000" dirty="0" err="1" smtClean="0"/>
              <a:t>after</a:t>
            </a:r>
            <a:r>
              <a:rPr lang="cs-CZ" sz="3000" dirty="0" smtClean="0"/>
              <a:t> </a:t>
            </a:r>
            <a:r>
              <a:rPr lang="cs-CZ" sz="3000" dirty="0" err="1" smtClean="0"/>
              <a:t>dinner</a:t>
            </a:r>
            <a:r>
              <a:rPr lang="cs-CZ" sz="3000" dirty="0" smtClean="0"/>
              <a:t>.</a:t>
            </a:r>
          </a:p>
          <a:p>
            <a:pPr marL="457200" indent="-457200">
              <a:buClr>
                <a:schemeClr val="accent3"/>
              </a:buClr>
              <a:buFont typeface="Wingdings" pitchFamily="2" charset="2"/>
              <a:buChar char="ü"/>
            </a:pPr>
            <a:r>
              <a:rPr lang="cs-CZ" sz="3000" b="1" i="1" dirty="0" smtClean="0"/>
              <a:t>He </a:t>
            </a:r>
            <a:r>
              <a:rPr lang="cs-CZ" sz="3000" b="1" i="1" dirty="0" err="1" smtClean="0"/>
              <a:t>does</a:t>
            </a:r>
            <a:r>
              <a:rPr lang="cs-CZ" sz="3000" b="1" i="1" dirty="0" smtClean="0"/>
              <a:t> </a:t>
            </a:r>
            <a:r>
              <a:rPr lang="cs-CZ" sz="3000" b="1" i="1" dirty="0"/>
              <a:t>his </a:t>
            </a:r>
            <a:r>
              <a:rPr lang="cs-CZ" sz="3000" b="1" i="1" dirty="0" err="1"/>
              <a:t>homework</a:t>
            </a:r>
            <a:r>
              <a:rPr lang="cs-CZ" sz="3000" b="1" i="1" dirty="0"/>
              <a:t> </a:t>
            </a:r>
            <a:r>
              <a:rPr lang="cs-CZ" sz="3000" b="1" i="1" dirty="0" err="1"/>
              <a:t>after</a:t>
            </a:r>
            <a:r>
              <a:rPr lang="cs-CZ" sz="3000" b="1" i="1" dirty="0"/>
              <a:t> </a:t>
            </a:r>
            <a:r>
              <a:rPr lang="cs-CZ" sz="3000" b="1" i="1" dirty="0" err="1"/>
              <a:t>dinner</a:t>
            </a:r>
            <a:r>
              <a:rPr lang="cs-CZ" sz="3000" b="1" i="1" dirty="0"/>
              <a:t>.</a:t>
            </a:r>
          </a:p>
          <a:p>
            <a:endParaRPr lang="cs-CZ" sz="3000" i="1" dirty="0" smtClean="0"/>
          </a:p>
          <a:p>
            <a:endParaRPr lang="cs-CZ" sz="3000" i="1" dirty="0" smtClean="0"/>
          </a:p>
          <a:p>
            <a:endParaRPr lang="cs-CZ" sz="3000" i="1" dirty="0"/>
          </a:p>
          <a:p>
            <a:endParaRPr lang="cs-CZ" sz="3000" i="1" dirty="0" smtClean="0"/>
          </a:p>
          <a:p>
            <a:endParaRPr lang="cs-CZ" i="1" dirty="0" smtClean="0"/>
          </a:p>
          <a:p>
            <a:endParaRPr lang="cs-CZ" i="1" dirty="0" smtClean="0"/>
          </a:p>
          <a:p>
            <a:endParaRPr lang="cs-CZ" i="1" dirty="0" smtClean="0"/>
          </a:p>
          <a:p>
            <a:pPr marL="457200" indent="-457200">
              <a:buFont typeface="Arial" pitchFamily="34" charset="0"/>
              <a:buChar char="•"/>
            </a:pPr>
            <a:endParaRPr lang="cs-CZ" i="1" dirty="0" smtClean="0"/>
          </a:p>
          <a:p>
            <a:endParaRPr lang="cs-CZ" i="1" dirty="0" smtClean="0"/>
          </a:p>
          <a:p>
            <a:pPr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8046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63960"/>
          </a:xfrm>
        </p:spPr>
        <p:txBody>
          <a:bodyPr>
            <a:normAutofit/>
          </a:bodyPr>
          <a:lstStyle/>
          <a:p>
            <a:r>
              <a:rPr lang="cs-CZ" dirty="0" err="1" smtClean="0"/>
              <a:t>Present</a:t>
            </a:r>
            <a:r>
              <a:rPr lang="cs-CZ" dirty="0" smtClean="0"/>
              <a:t> </a:t>
            </a:r>
            <a:r>
              <a:rPr lang="cs-CZ" dirty="0" err="1" smtClean="0"/>
              <a:t>simple</a:t>
            </a:r>
            <a:r>
              <a:rPr lang="cs-CZ" dirty="0" smtClean="0"/>
              <a:t> – negative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3900" b="1" i="1" dirty="0" smtClean="0">
                <a:solidFill>
                  <a:srgbClr val="FF0000"/>
                </a:solidFill>
              </a:rPr>
              <a:t>Podmět  +  don</a:t>
            </a:r>
            <a:r>
              <a:rPr lang="en-US" sz="3900" b="1" i="1" dirty="0" smtClean="0">
                <a:solidFill>
                  <a:srgbClr val="FF0000"/>
                </a:solidFill>
              </a:rPr>
              <a:t>’t</a:t>
            </a:r>
            <a:r>
              <a:rPr lang="cs-CZ" sz="3900" b="1" i="1" dirty="0" smtClean="0">
                <a:solidFill>
                  <a:srgbClr val="FF0000"/>
                </a:solidFill>
              </a:rPr>
              <a:t>/</a:t>
            </a:r>
            <a:r>
              <a:rPr lang="en-US" sz="3900" b="1" i="1" dirty="0" smtClean="0">
                <a:solidFill>
                  <a:srgbClr val="FF0000"/>
                </a:solidFill>
              </a:rPr>
              <a:t>doesn’t </a:t>
            </a:r>
            <a:r>
              <a:rPr lang="cs-CZ" sz="3900" b="1" i="1" dirty="0" smtClean="0">
                <a:solidFill>
                  <a:srgbClr val="FF0000"/>
                </a:solidFill>
              </a:rPr>
              <a:t>+  infinitiv </a:t>
            </a:r>
          </a:p>
          <a:p>
            <a:pPr marL="0" indent="0">
              <a:buNone/>
            </a:pPr>
            <a:r>
              <a:rPr lang="cs-CZ" sz="3900" b="1" i="1" dirty="0">
                <a:solidFill>
                  <a:srgbClr val="FF0000"/>
                </a:solidFill>
              </a:rPr>
              <a:t> </a:t>
            </a:r>
            <a:r>
              <a:rPr lang="cs-CZ" sz="3900" b="1" i="1" dirty="0" smtClean="0">
                <a:solidFill>
                  <a:srgbClr val="FF0000"/>
                </a:solidFill>
              </a:rPr>
              <a:t>                                                         slovesa </a:t>
            </a:r>
            <a:endParaRPr lang="en-US" sz="3900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i="1" dirty="0" smtClean="0"/>
          </a:p>
          <a:p>
            <a:pPr>
              <a:buClr>
                <a:schemeClr val="accent3"/>
              </a:buClr>
              <a:buFont typeface="Wingdings" pitchFamily="2" charset="2"/>
              <a:buChar char="Ø"/>
            </a:pPr>
            <a:r>
              <a:rPr lang="cs-CZ" dirty="0" smtClean="0"/>
              <a:t>I </a:t>
            </a:r>
            <a:r>
              <a:rPr lang="cs-CZ" b="1" dirty="0" err="1" smtClean="0"/>
              <a:t>work</a:t>
            </a:r>
            <a:r>
              <a:rPr lang="cs-CZ" dirty="0" smtClean="0"/>
              <a:t> in a bank but I </a:t>
            </a:r>
            <a:r>
              <a:rPr lang="cs-CZ" b="1" dirty="0" smtClean="0"/>
              <a:t>don</a:t>
            </a:r>
            <a:r>
              <a:rPr lang="en-US" b="1" dirty="0" smtClean="0"/>
              <a:t>’t work </a:t>
            </a:r>
            <a:r>
              <a:rPr lang="en-US" dirty="0" smtClean="0"/>
              <a:t>in a shop.</a:t>
            </a:r>
            <a:endParaRPr lang="cs-CZ" dirty="0" smtClean="0"/>
          </a:p>
          <a:p>
            <a:pPr>
              <a:buClr>
                <a:schemeClr val="accent3"/>
              </a:buClr>
              <a:buFont typeface="Wingdings" pitchFamily="2" charset="2"/>
              <a:buChar char="Ø"/>
            </a:pP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b="1" dirty="0" smtClean="0"/>
              <a:t>don</a:t>
            </a:r>
            <a:r>
              <a:rPr lang="en-US" b="1" dirty="0" smtClean="0"/>
              <a:t>’t play </a:t>
            </a:r>
            <a:r>
              <a:rPr lang="en-US" dirty="0" smtClean="0"/>
              <a:t>chess.</a:t>
            </a:r>
            <a:endParaRPr lang="cs-CZ" dirty="0" smtClean="0"/>
          </a:p>
          <a:p>
            <a:pPr>
              <a:buClr>
                <a:schemeClr val="accent3"/>
              </a:buClr>
              <a:buFont typeface="Wingdings" pitchFamily="2" charset="2"/>
              <a:buChar char="Ø"/>
            </a:pPr>
            <a:r>
              <a:rPr lang="en-US" dirty="0" smtClean="0"/>
              <a:t>Kate </a:t>
            </a:r>
            <a:r>
              <a:rPr lang="en-US" b="1" dirty="0" smtClean="0"/>
              <a:t>drinks</a:t>
            </a:r>
            <a:r>
              <a:rPr lang="en-US" dirty="0" smtClean="0"/>
              <a:t> tea, she </a:t>
            </a:r>
            <a:r>
              <a:rPr lang="en-US" b="1" dirty="0" smtClean="0"/>
              <a:t>doesn’t drink </a:t>
            </a:r>
            <a:r>
              <a:rPr lang="en-US" dirty="0" smtClean="0"/>
              <a:t>coffee.</a:t>
            </a:r>
            <a:endParaRPr lang="cs-CZ" dirty="0" smtClean="0"/>
          </a:p>
          <a:p>
            <a:pPr>
              <a:buClr>
                <a:schemeClr val="accent3"/>
              </a:buClr>
              <a:buFont typeface="Wingdings" pitchFamily="2" charset="2"/>
              <a:buChar char="Ø"/>
            </a:pPr>
            <a:r>
              <a:rPr lang="en-US" dirty="0" smtClean="0"/>
              <a:t>Peter and Mickey </a:t>
            </a:r>
            <a:r>
              <a:rPr lang="en-US" b="1" dirty="0" smtClean="0"/>
              <a:t>don’t watch </a:t>
            </a:r>
            <a:r>
              <a:rPr lang="en-US" dirty="0" smtClean="0"/>
              <a:t>TV.</a:t>
            </a:r>
            <a:endParaRPr lang="cs-CZ" dirty="0" smtClean="0"/>
          </a:p>
          <a:p>
            <a:pPr>
              <a:buClr>
                <a:schemeClr val="accent3"/>
              </a:buClr>
              <a:buFont typeface="Wingdings" pitchFamily="2" charset="2"/>
              <a:buChar char="Ø"/>
            </a:pPr>
            <a:r>
              <a:rPr lang="en-US" dirty="0" smtClean="0"/>
              <a:t>Their dog </a:t>
            </a:r>
            <a:r>
              <a:rPr lang="en-US" b="1" dirty="0" smtClean="0"/>
              <a:t>doesn’t bark </a:t>
            </a:r>
            <a:r>
              <a:rPr lang="en-US" dirty="0" smtClean="0"/>
              <a:t>very often.</a:t>
            </a:r>
            <a:endParaRPr lang="cs-CZ" dirty="0" smtClean="0"/>
          </a:p>
          <a:p>
            <a:pPr>
              <a:buClr>
                <a:schemeClr val="accent3"/>
              </a:buClr>
              <a:buFont typeface="Wingdings" pitchFamily="2" charset="2"/>
              <a:buChar char="Ø"/>
            </a:pPr>
            <a:r>
              <a:rPr lang="en-US" dirty="0" smtClean="0"/>
              <a:t>We </a:t>
            </a:r>
            <a:r>
              <a:rPr lang="en-US" b="1" dirty="0" smtClean="0"/>
              <a:t>don’t go </a:t>
            </a:r>
            <a:r>
              <a:rPr lang="en-US" dirty="0" smtClean="0"/>
              <a:t>to school on Saturdays.</a:t>
            </a:r>
            <a:endParaRPr lang="cs-CZ" dirty="0" smtClean="0"/>
          </a:p>
          <a:p>
            <a:pPr>
              <a:buClr>
                <a:schemeClr val="accent3"/>
              </a:buClr>
              <a:buFont typeface="Wingdings" pitchFamily="2" charset="2"/>
              <a:buChar char="Ø"/>
            </a:pPr>
            <a:r>
              <a:rPr lang="en-US" dirty="0" smtClean="0"/>
              <a:t>It </a:t>
            </a:r>
            <a:r>
              <a:rPr lang="en-US" b="1" dirty="0" smtClean="0"/>
              <a:t>rains</a:t>
            </a:r>
            <a:r>
              <a:rPr lang="en-US" dirty="0" smtClean="0"/>
              <a:t> every day in London but it </a:t>
            </a:r>
            <a:r>
              <a:rPr lang="en-US" b="1" dirty="0" smtClean="0"/>
              <a:t>doesn’t </a:t>
            </a:r>
            <a:r>
              <a:rPr lang="cs-CZ" dirty="0" err="1" smtClean="0"/>
              <a:t>often</a:t>
            </a:r>
            <a:r>
              <a:rPr lang="cs-CZ" dirty="0" smtClean="0"/>
              <a:t> </a:t>
            </a:r>
            <a:r>
              <a:rPr lang="en-US" b="1" dirty="0" smtClean="0"/>
              <a:t>rain </a:t>
            </a:r>
            <a:r>
              <a:rPr lang="cs-CZ" dirty="0" smtClean="0"/>
              <a:t>in Prague</a:t>
            </a:r>
            <a:r>
              <a:rPr lang="en-US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6830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47936"/>
          </a:xfrm>
        </p:spPr>
        <p:txBody>
          <a:bodyPr>
            <a:normAutofit/>
          </a:bodyPr>
          <a:lstStyle/>
          <a:p>
            <a:pPr algn="l"/>
            <a:r>
              <a:rPr lang="cs-CZ" sz="4000" dirty="0" err="1" smtClean="0"/>
              <a:t>Say</a:t>
            </a:r>
            <a:r>
              <a:rPr lang="cs-CZ" sz="4000" dirty="0" smtClean="0"/>
              <a:t>/</a:t>
            </a:r>
            <a:r>
              <a:rPr lang="cs-CZ" sz="4000" dirty="0" err="1" smtClean="0"/>
              <a:t>write</a:t>
            </a:r>
            <a:r>
              <a:rPr lang="cs-CZ" sz="4000" dirty="0" smtClean="0"/>
              <a:t> </a:t>
            </a:r>
            <a:r>
              <a:rPr lang="cs-CZ" sz="4000" dirty="0" err="1" smtClean="0"/>
              <a:t>the</a:t>
            </a:r>
            <a:r>
              <a:rPr lang="cs-CZ" sz="4000" dirty="0" smtClean="0"/>
              <a:t> </a:t>
            </a:r>
            <a:r>
              <a:rPr lang="cs-CZ" sz="4000" dirty="0" err="1" smtClean="0"/>
              <a:t>sentences</a:t>
            </a:r>
            <a:r>
              <a:rPr lang="cs-CZ" sz="4000" dirty="0" smtClean="0"/>
              <a:t> in negative: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/>
          </a:bodyPr>
          <a:lstStyle/>
          <a:p>
            <a:pPr>
              <a:buClr>
                <a:schemeClr val="accent3"/>
              </a:buClr>
              <a:buFont typeface="Wingdings" pitchFamily="2" charset="2"/>
              <a:buChar char="q"/>
            </a:pPr>
            <a:r>
              <a:rPr lang="en-GB" sz="3200" dirty="0" smtClean="0"/>
              <a:t>She goes home after school.</a:t>
            </a:r>
          </a:p>
          <a:p>
            <a:pPr>
              <a:buClr>
                <a:schemeClr val="accent3"/>
              </a:buClr>
              <a:buFont typeface="Wingdings" pitchFamily="2" charset="2"/>
              <a:buChar char="ü"/>
            </a:pPr>
            <a:r>
              <a:rPr lang="en-GB" sz="3200" b="1" i="1" dirty="0" smtClean="0"/>
              <a:t>She doesn´t go home after school.</a:t>
            </a:r>
          </a:p>
          <a:p>
            <a:pPr>
              <a:buClr>
                <a:schemeClr val="accent3"/>
              </a:buClr>
              <a:buFont typeface="Wingdings" pitchFamily="2" charset="2"/>
              <a:buChar char="q"/>
            </a:pPr>
            <a:r>
              <a:rPr lang="en-GB" sz="3200" dirty="0" smtClean="0"/>
              <a:t>We get up at half past four on Sundays.</a:t>
            </a:r>
          </a:p>
          <a:p>
            <a:pPr>
              <a:buClr>
                <a:schemeClr val="accent3"/>
              </a:buClr>
              <a:buFont typeface="Wingdings" pitchFamily="2" charset="2"/>
              <a:buChar char="ü"/>
            </a:pPr>
            <a:r>
              <a:rPr lang="en-GB" sz="3200" b="1" i="1" dirty="0" smtClean="0"/>
              <a:t>We don´t get up at half past four on Sundays.</a:t>
            </a:r>
          </a:p>
          <a:p>
            <a:pPr>
              <a:buClr>
                <a:schemeClr val="accent3"/>
              </a:buClr>
              <a:buFont typeface="Wingdings" pitchFamily="2" charset="2"/>
              <a:buChar char="q"/>
            </a:pPr>
            <a:r>
              <a:rPr lang="en-GB" sz="3200" dirty="0" smtClean="0"/>
              <a:t>His dogs sleep in the garden.</a:t>
            </a:r>
          </a:p>
          <a:p>
            <a:pPr>
              <a:buClr>
                <a:schemeClr val="accent3"/>
              </a:buClr>
              <a:buFont typeface="Wingdings" pitchFamily="2" charset="2"/>
              <a:buChar char="ü"/>
            </a:pPr>
            <a:r>
              <a:rPr lang="en-GB" sz="3200" b="1" i="1" dirty="0" smtClean="0"/>
              <a:t>His dogs don´t sleep in the garden.</a:t>
            </a:r>
          </a:p>
          <a:p>
            <a:pPr>
              <a:buClr>
                <a:schemeClr val="accent3"/>
              </a:buClr>
              <a:buFont typeface="Wingdings" pitchFamily="2" charset="2"/>
              <a:buChar char="q"/>
            </a:pPr>
            <a:r>
              <a:rPr lang="en-GB" sz="3200" dirty="0" smtClean="0"/>
              <a:t>Christian has a shower every day.</a:t>
            </a:r>
          </a:p>
          <a:p>
            <a:pPr>
              <a:buClr>
                <a:schemeClr val="accent3"/>
              </a:buClr>
              <a:buFont typeface="Wingdings" pitchFamily="2" charset="2"/>
              <a:buChar char="ü"/>
            </a:pPr>
            <a:r>
              <a:rPr lang="en-GB" sz="3200" b="1" i="1" dirty="0" smtClean="0"/>
              <a:t>Christian doesn´t have a shower every day.</a:t>
            </a:r>
          </a:p>
          <a:p>
            <a:pPr>
              <a:buClr>
                <a:schemeClr val="accent3"/>
              </a:buClr>
              <a:buFont typeface="Wingdings" pitchFamily="2" charset="2"/>
              <a:buChar char="q"/>
            </a:pPr>
            <a:r>
              <a:rPr lang="en-GB" sz="3200" dirty="0" smtClean="0"/>
              <a:t>Cameron cleans their car.</a:t>
            </a:r>
          </a:p>
          <a:p>
            <a:pPr>
              <a:buClr>
                <a:schemeClr val="accent3"/>
              </a:buClr>
              <a:buFont typeface="Wingdings" pitchFamily="2" charset="2"/>
              <a:buChar char="ü"/>
            </a:pPr>
            <a:r>
              <a:rPr lang="en-GB" sz="3200" b="1" i="1" dirty="0" smtClean="0"/>
              <a:t>Cameron doesn´t clean their car.</a:t>
            </a:r>
          </a:p>
          <a:p>
            <a:pPr indent="0">
              <a:buClr>
                <a:schemeClr val="accent3"/>
              </a:buClr>
              <a:buNone/>
            </a:pPr>
            <a:endParaRPr lang="cs-CZ" dirty="0"/>
          </a:p>
          <a:p>
            <a:pPr>
              <a:buClr>
                <a:schemeClr val="accent3"/>
              </a:buClr>
              <a:buFont typeface="Wingdings" pitchFamily="2" charset="2"/>
              <a:buChar char="ü"/>
            </a:pPr>
            <a:endParaRPr lang="cs-CZ" dirty="0" smtClean="0"/>
          </a:p>
          <a:p>
            <a:pPr>
              <a:buClr>
                <a:schemeClr val="accent3"/>
              </a:buClr>
              <a:buFont typeface="Wingdings" pitchFamily="2" charset="2"/>
              <a:buChar char="q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590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Human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Human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100000"/>
          </a:schemeClr>
        </a:solidFill>
        <a:gradFill flip="none" rotWithShape="1">
          <a:gsLst>
            <a:gs pos="0">
              <a:schemeClr val="phClr">
                <a:tint val="85000"/>
                <a:satMod val="275000"/>
              </a:schemeClr>
            </a:gs>
            <a:gs pos="3000">
              <a:schemeClr val="phClr">
                <a:tint val="87000"/>
                <a:satMod val="275000"/>
              </a:schemeClr>
            </a:gs>
            <a:gs pos="10000">
              <a:schemeClr val="phClr">
                <a:tint val="90000"/>
                <a:satMod val="275000"/>
              </a:schemeClr>
            </a:gs>
            <a:gs pos="70000">
              <a:schemeClr val="phClr">
                <a:shade val="38000"/>
                <a:satMod val="275000"/>
              </a:schemeClr>
            </a:gs>
            <a:gs pos="90000">
              <a:schemeClr val="phClr">
                <a:shade val="25000"/>
                <a:satMod val="300000"/>
              </a:schemeClr>
            </a:gs>
            <a:gs pos="100000">
              <a:schemeClr val="phClr">
                <a:shade val="22000"/>
                <a:satMod val="300000"/>
              </a:schemeClr>
            </a:gs>
          </a:gsLst>
          <a:path path="circle">
            <a:fillToRect l="60000" t="-3300" b="200000"/>
          </a:path>
          <a:tileRect/>
        </a:gradFill>
        <a:gradFill rotWithShape="1">
          <a:gsLst>
            <a:gs pos="0">
              <a:schemeClr val="phClr">
                <a:tint val="57000"/>
                <a:satMod val="400000"/>
              </a:schemeClr>
            </a:gs>
            <a:gs pos="100000">
              <a:schemeClr val="phClr">
                <a:tint val="87000"/>
                <a:shade val="40000"/>
                <a:satMod val="5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uman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Human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100000"/>
          </a:schemeClr>
        </a:solidFill>
        <a:gradFill flip="none" rotWithShape="1">
          <a:gsLst>
            <a:gs pos="0">
              <a:schemeClr val="phClr">
                <a:tint val="85000"/>
                <a:satMod val="275000"/>
              </a:schemeClr>
            </a:gs>
            <a:gs pos="3000">
              <a:schemeClr val="phClr">
                <a:tint val="87000"/>
                <a:satMod val="275000"/>
              </a:schemeClr>
            </a:gs>
            <a:gs pos="10000">
              <a:schemeClr val="phClr">
                <a:tint val="90000"/>
                <a:satMod val="275000"/>
              </a:schemeClr>
            </a:gs>
            <a:gs pos="70000">
              <a:schemeClr val="phClr">
                <a:shade val="38000"/>
                <a:satMod val="275000"/>
              </a:schemeClr>
            </a:gs>
            <a:gs pos="90000">
              <a:schemeClr val="phClr">
                <a:shade val="25000"/>
                <a:satMod val="300000"/>
              </a:schemeClr>
            </a:gs>
            <a:gs pos="100000">
              <a:schemeClr val="phClr">
                <a:shade val="22000"/>
                <a:satMod val="300000"/>
              </a:schemeClr>
            </a:gs>
          </a:gsLst>
          <a:path path="circle">
            <a:fillToRect l="60000" t="-3300" b="200000"/>
          </a:path>
          <a:tileRect/>
        </a:gradFill>
        <a:gradFill rotWithShape="1">
          <a:gsLst>
            <a:gs pos="0">
              <a:schemeClr val="phClr">
                <a:tint val="57000"/>
                <a:satMod val="400000"/>
              </a:schemeClr>
            </a:gs>
            <a:gs pos="100000">
              <a:schemeClr val="phClr">
                <a:tint val="87000"/>
                <a:shade val="40000"/>
                <a:satMod val="5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uman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Human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100000"/>
          </a:schemeClr>
        </a:solidFill>
        <a:gradFill flip="none" rotWithShape="1">
          <a:gsLst>
            <a:gs pos="0">
              <a:schemeClr val="phClr">
                <a:tint val="85000"/>
                <a:satMod val="275000"/>
              </a:schemeClr>
            </a:gs>
            <a:gs pos="3000">
              <a:schemeClr val="phClr">
                <a:tint val="87000"/>
                <a:satMod val="275000"/>
              </a:schemeClr>
            </a:gs>
            <a:gs pos="10000">
              <a:schemeClr val="phClr">
                <a:tint val="90000"/>
                <a:satMod val="275000"/>
              </a:schemeClr>
            </a:gs>
            <a:gs pos="70000">
              <a:schemeClr val="phClr">
                <a:shade val="38000"/>
                <a:satMod val="275000"/>
              </a:schemeClr>
            </a:gs>
            <a:gs pos="90000">
              <a:schemeClr val="phClr">
                <a:shade val="25000"/>
                <a:satMod val="300000"/>
              </a:schemeClr>
            </a:gs>
            <a:gs pos="100000">
              <a:schemeClr val="phClr">
                <a:shade val="22000"/>
                <a:satMod val="300000"/>
              </a:schemeClr>
            </a:gs>
          </a:gsLst>
          <a:path path="circle">
            <a:fillToRect l="60000" t="-3300" b="200000"/>
          </a:path>
          <a:tileRect/>
        </a:gradFill>
        <a:gradFill rotWithShape="1">
          <a:gsLst>
            <a:gs pos="0">
              <a:schemeClr val="phClr">
                <a:tint val="57000"/>
                <a:satMod val="400000"/>
              </a:schemeClr>
            </a:gs>
            <a:gs pos="100000">
              <a:schemeClr val="phClr">
                <a:tint val="87000"/>
                <a:shade val="40000"/>
                <a:satMod val="5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Human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Human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100000"/>
          </a:schemeClr>
        </a:solidFill>
        <a:gradFill flip="none" rotWithShape="1">
          <a:gsLst>
            <a:gs pos="0">
              <a:schemeClr val="phClr">
                <a:tint val="85000"/>
                <a:satMod val="275000"/>
              </a:schemeClr>
            </a:gs>
            <a:gs pos="3000">
              <a:schemeClr val="phClr">
                <a:tint val="87000"/>
                <a:satMod val="275000"/>
              </a:schemeClr>
            </a:gs>
            <a:gs pos="10000">
              <a:schemeClr val="phClr">
                <a:tint val="90000"/>
                <a:satMod val="275000"/>
              </a:schemeClr>
            </a:gs>
            <a:gs pos="70000">
              <a:schemeClr val="phClr">
                <a:shade val="38000"/>
                <a:satMod val="275000"/>
              </a:schemeClr>
            </a:gs>
            <a:gs pos="90000">
              <a:schemeClr val="phClr">
                <a:shade val="25000"/>
                <a:satMod val="300000"/>
              </a:schemeClr>
            </a:gs>
            <a:gs pos="100000">
              <a:schemeClr val="phClr">
                <a:shade val="22000"/>
                <a:satMod val="300000"/>
              </a:schemeClr>
            </a:gs>
          </a:gsLst>
          <a:path path="circle">
            <a:fillToRect l="60000" t="-3300" b="200000"/>
          </a:path>
          <a:tileRect/>
        </a:gradFill>
        <a:gradFill rotWithShape="1">
          <a:gsLst>
            <a:gs pos="0">
              <a:schemeClr val="phClr">
                <a:tint val="57000"/>
                <a:satMod val="400000"/>
              </a:schemeClr>
            </a:gs>
            <a:gs pos="100000">
              <a:schemeClr val="phClr">
                <a:tint val="87000"/>
                <a:shade val="40000"/>
                <a:satMod val="5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Human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Human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100000"/>
          </a:schemeClr>
        </a:solidFill>
        <a:gradFill flip="none" rotWithShape="1">
          <a:gsLst>
            <a:gs pos="0">
              <a:schemeClr val="phClr">
                <a:tint val="85000"/>
                <a:satMod val="275000"/>
              </a:schemeClr>
            </a:gs>
            <a:gs pos="3000">
              <a:schemeClr val="phClr">
                <a:tint val="87000"/>
                <a:satMod val="275000"/>
              </a:schemeClr>
            </a:gs>
            <a:gs pos="10000">
              <a:schemeClr val="phClr">
                <a:tint val="90000"/>
                <a:satMod val="275000"/>
              </a:schemeClr>
            </a:gs>
            <a:gs pos="70000">
              <a:schemeClr val="phClr">
                <a:shade val="38000"/>
                <a:satMod val="275000"/>
              </a:schemeClr>
            </a:gs>
            <a:gs pos="90000">
              <a:schemeClr val="phClr">
                <a:shade val="25000"/>
                <a:satMod val="300000"/>
              </a:schemeClr>
            </a:gs>
            <a:gs pos="100000">
              <a:schemeClr val="phClr">
                <a:shade val="22000"/>
                <a:satMod val="300000"/>
              </a:schemeClr>
            </a:gs>
          </a:gsLst>
          <a:path path="circle">
            <a:fillToRect l="60000" t="-3300" b="200000"/>
          </a:path>
          <a:tileRect/>
        </a:gradFill>
        <a:gradFill rotWithShape="1">
          <a:gsLst>
            <a:gs pos="0">
              <a:schemeClr val="phClr">
                <a:tint val="57000"/>
                <a:satMod val="400000"/>
              </a:schemeClr>
            </a:gs>
            <a:gs pos="100000">
              <a:schemeClr val="phClr">
                <a:tint val="87000"/>
                <a:shade val="40000"/>
                <a:satMod val="5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Human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Human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100000"/>
          </a:schemeClr>
        </a:solidFill>
        <a:gradFill flip="none" rotWithShape="1">
          <a:gsLst>
            <a:gs pos="0">
              <a:schemeClr val="phClr">
                <a:tint val="85000"/>
                <a:satMod val="275000"/>
              </a:schemeClr>
            </a:gs>
            <a:gs pos="3000">
              <a:schemeClr val="phClr">
                <a:tint val="87000"/>
                <a:satMod val="275000"/>
              </a:schemeClr>
            </a:gs>
            <a:gs pos="10000">
              <a:schemeClr val="phClr">
                <a:tint val="90000"/>
                <a:satMod val="275000"/>
              </a:schemeClr>
            </a:gs>
            <a:gs pos="70000">
              <a:schemeClr val="phClr">
                <a:shade val="38000"/>
                <a:satMod val="275000"/>
              </a:schemeClr>
            </a:gs>
            <a:gs pos="90000">
              <a:schemeClr val="phClr">
                <a:shade val="25000"/>
                <a:satMod val="300000"/>
              </a:schemeClr>
            </a:gs>
            <a:gs pos="100000">
              <a:schemeClr val="phClr">
                <a:shade val="22000"/>
                <a:satMod val="300000"/>
              </a:schemeClr>
            </a:gs>
          </a:gsLst>
          <a:path path="circle">
            <a:fillToRect l="60000" t="-3300" b="200000"/>
          </a:path>
          <a:tileRect/>
        </a:gradFill>
        <a:gradFill rotWithShape="1">
          <a:gsLst>
            <a:gs pos="0">
              <a:schemeClr val="phClr">
                <a:tint val="57000"/>
                <a:satMod val="400000"/>
              </a:schemeClr>
            </a:gs>
            <a:gs pos="100000">
              <a:schemeClr val="phClr">
                <a:tint val="87000"/>
                <a:shade val="40000"/>
                <a:satMod val="5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989</Words>
  <Application>Microsoft Office PowerPoint</Application>
  <PresentationFormat>Předvádění na obrazovce (4:3)</PresentationFormat>
  <Paragraphs>167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6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Human</vt:lpstr>
      <vt:lpstr>1_Human</vt:lpstr>
      <vt:lpstr>2_Human</vt:lpstr>
      <vt:lpstr>3_Human</vt:lpstr>
      <vt:lpstr>4_Human</vt:lpstr>
      <vt:lpstr>5_Human</vt:lpstr>
      <vt:lpstr>Prezentace aplikace PowerPoint</vt:lpstr>
      <vt:lpstr>Metodický list - anotace:</vt:lpstr>
      <vt:lpstr>   Present simple (revision) </vt:lpstr>
      <vt:lpstr>Present simple – affirmative</vt:lpstr>
      <vt:lpstr>Present simple – 3.os.č.j.</vt:lpstr>
      <vt:lpstr>Present simple – y</vt:lpstr>
      <vt:lpstr>Say/write correct forms of verbs:</vt:lpstr>
      <vt:lpstr>Present simple – negative</vt:lpstr>
      <vt:lpstr>Say/write the sentences in negative:</vt:lpstr>
      <vt:lpstr>Present simple – questions</vt:lpstr>
      <vt:lpstr>Make questions and short answers:</vt:lpstr>
      <vt:lpstr>Choose the right answer:</vt:lpstr>
      <vt:lpstr>Check your answers:</vt:lpstr>
      <vt:lpstr>Translate these sentences:</vt:lpstr>
      <vt:lpstr>Check your sentences: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</dc:creator>
  <cp:lastModifiedBy>Andrea</cp:lastModifiedBy>
  <cp:revision>43</cp:revision>
  <dcterms:created xsi:type="dcterms:W3CDTF">2013-01-10T19:14:37Z</dcterms:created>
  <dcterms:modified xsi:type="dcterms:W3CDTF">2015-01-10T10:50:57Z</dcterms:modified>
</cp:coreProperties>
</file>