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E4F1"/>
    <a:srgbClr val="FFF3E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 snapToObjects="1">
      <p:cViewPr varScale="1">
        <p:scale>
          <a:sx n="47" d="100"/>
          <a:sy n="47" d="100"/>
        </p:scale>
        <p:origin x="-20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2435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42526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0148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471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334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296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9110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60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8728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877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4318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BB79D-EB01-4F82-A9D5-B090189B37E3}" type="datetimeFigureOut">
              <a:rPr lang="cs-CZ" smtClean="0"/>
              <a:pPr/>
              <a:t>6.12.2013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C16BC-1AA0-45DF-AA87-9B49FEF0708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0959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93988"/>
            <a:ext cx="7772400" cy="147002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 – funkce 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2689" y="648000"/>
            <a:ext cx="5598622" cy="1226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031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Když jednoduché vzorce v Excelu nestačí používáme 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 </a:t>
            </a:r>
            <a:endParaRPr lang="cs-CZ" sz="4000" dirty="0" smtClean="0"/>
          </a:p>
          <a:p>
            <a:r>
              <a:rPr lang="cs-CZ" sz="4000" dirty="0" smtClean="0"/>
              <a:t>Jsou to složitější předepsané vzorce</a:t>
            </a:r>
          </a:p>
          <a:p>
            <a:r>
              <a:rPr lang="cs-CZ" sz="4000" dirty="0" smtClean="0"/>
              <a:t>Nejběžnější funkcí je 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Suma </a:t>
            </a:r>
            <a:r>
              <a:rPr lang="cs-CZ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</a:t>
            </a:r>
            <a:r>
              <a:rPr lang="cs-CZ" sz="40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cs-CZ" sz="4000" dirty="0" smtClean="0"/>
              <a:t>Často používané funkce jsou: </a:t>
            </a:r>
            <a:r>
              <a:rPr lang="cs-CZ" sz="4000" b="1" dirty="0" smtClean="0"/>
              <a:t>Počty, Průměr, Maximum, Minimum</a:t>
            </a:r>
          </a:p>
          <a:p>
            <a:r>
              <a:rPr lang="cs-CZ" sz="4000" dirty="0" smtClean="0"/>
              <a:t>Další funkce jsou pro větší přehlednost rozděleny do kategorií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116451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K funkcím můžeme přistupovat rychle na kartě </a:t>
            </a:r>
            <a:r>
              <a:rPr lang="cs-CZ" sz="4000" b="1" dirty="0" smtClean="0"/>
              <a:t>Domů </a:t>
            </a:r>
            <a:r>
              <a:rPr lang="cs-CZ" sz="4000" dirty="0" smtClean="0"/>
              <a:t>ve skupině </a:t>
            </a:r>
            <a:r>
              <a:rPr lang="cs-CZ" sz="4000" b="1" dirty="0" smtClean="0"/>
              <a:t>Úpravy</a:t>
            </a:r>
          </a:p>
          <a:p>
            <a:r>
              <a:rPr lang="cs-CZ" sz="4000" dirty="0" smtClean="0"/>
              <a:t>Nebo můžeme použít kartu </a:t>
            </a:r>
            <a:r>
              <a:rPr lang="cs-CZ" sz="4000" b="1" dirty="0" smtClean="0"/>
              <a:t>Vzorce</a:t>
            </a:r>
            <a:endParaRPr lang="cs-CZ" sz="4000" dirty="0" smtClean="0"/>
          </a:p>
        </p:txBody>
      </p:sp>
      <p:grpSp>
        <p:nvGrpSpPr>
          <p:cNvPr id="6" name="Skupina 5"/>
          <p:cNvGrpSpPr/>
          <p:nvPr/>
        </p:nvGrpSpPr>
        <p:grpSpPr>
          <a:xfrm>
            <a:off x="1637928" y="3140968"/>
            <a:ext cx="5868144" cy="3554598"/>
            <a:chOff x="1637928" y="3140968"/>
            <a:chExt cx="5868144" cy="3554598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/>
          </p:blipFill>
          <p:spPr bwMode="auto">
            <a:xfrm>
              <a:off x="1637928" y="3276000"/>
              <a:ext cx="5868144" cy="3419566"/>
            </a:xfrm>
            <a:prstGeom prst="rect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</a:extLst>
          </p:spPr>
        </p:pic>
        <p:cxnSp>
          <p:nvCxnSpPr>
            <p:cNvPr id="5" name="Přímá spojnice se šipkou 4"/>
            <p:cNvCxnSpPr/>
            <p:nvPr/>
          </p:nvCxnSpPr>
          <p:spPr>
            <a:xfrm flipH="1">
              <a:off x="6588224" y="3140968"/>
              <a:ext cx="360040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775957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Funkce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sz="4000" dirty="0" smtClean="0"/>
              <a:t>Funkce je třeba zapisovat podle přesných pravidel</a:t>
            </a:r>
          </a:p>
          <a:p>
            <a:r>
              <a:rPr lang="cs-CZ" sz="4000" dirty="0" smtClean="0"/>
              <a:t>Pokud je neznáme, můžeme použít pomocníka (průvodce funkcí)</a:t>
            </a:r>
          </a:p>
          <a:p>
            <a:r>
              <a:rPr lang="cs-CZ" sz="4000" dirty="0" smtClean="0"/>
              <a:t>Prostřednictvím průvodce zadáváme </a:t>
            </a:r>
            <a:r>
              <a:rPr lang="cs-CZ" sz="4000" b="1" dirty="0" smtClean="0"/>
              <a:t>argumenty funkce </a:t>
            </a:r>
            <a:r>
              <a:rPr lang="cs-CZ" sz="4000" dirty="0" smtClean="0"/>
              <a:t>(to jsou hodnoty používané ve funkci)</a:t>
            </a:r>
          </a:p>
        </p:txBody>
      </p:sp>
    </p:spTree>
    <p:extLst>
      <p:ext uri="{BB962C8B-B14F-4D97-AF65-F5344CB8AC3E}">
        <p14:creationId xmlns:p14="http://schemas.microsoft.com/office/powerpoint/2010/main" xmlns="" val="420023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Použití funkce Suma – příklad 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Vybereme buňku, do níž chceme funkci vložit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Zmáčkneme tlačítko     na kartě Domů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Excel se „rozhlédne“ nahoru, dolů, doprava a doleva. Hledá souvislou řadu čísel, kterou nabídne jako argument funkce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000" dirty="0" smtClean="0"/>
              <a:t>Potvrdíme tlačítkem    nebo Enter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256000" y="2736000"/>
            <a:ext cx="338822" cy="36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5220000" y="6021288"/>
            <a:ext cx="354098" cy="3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42162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Formát čísla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endParaRPr lang="cs-CZ" sz="40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aoblený obdélníkový popisek 4"/>
          <p:cNvSpPr/>
          <p:nvPr/>
        </p:nvSpPr>
        <p:spPr>
          <a:xfrm>
            <a:off x="5148064" y="6004972"/>
            <a:ext cx="3815936" cy="792088"/>
          </a:xfrm>
          <a:prstGeom prst="wedgeRoundRectCallout">
            <a:avLst>
              <a:gd name="adj1" fmla="val -151885"/>
              <a:gd name="adj2" fmla="val -1514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1. Vybraná buňka</a:t>
            </a:r>
            <a:endParaRPr lang="cs-CZ" sz="3600" dirty="0"/>
          </a:p>
        </p:txBody>
      </p:sp>
      <p:sp>
        <p:nvSpPr>
          <p:cNvPr id="6" name="Zaoblený obdélníkový popisek 5"/>
          <p:cNvSpPr/>
          <p:nvPr/>
        </p:nvSpPr>
        <p:spPr>
          <a:xfrm>
            <a:off x="3491880" y="2420888"/>
            <a:ext cx="5472120" cy="792088"/>
          </a:xfrm>
          <a:prstGeom prst="wedgeRoundRectCallout">
            <a:avLst>
              <a:gd name="adj1" fmla="val -72275"/>
              <a:gd name="adj2" fmla="val 967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3. Výběr argumentů funkce</a:t>
            </a:r>
            <a:endParaRPr lang="cs-CZ" sz="3600" dirty="0"/>
          </a:p>
        </p:txBody>
      </p:sp>
      <p:sp>
        <p:nvSpPr>
          <p:cNvPr id="7" name="Zaoblený obdélníkový popisek 6"/>
          <p:cNvSpPr/>
          <p:nvPr/>
        </p:nvSpPr>
        <p:spPr>
          <a:xfrm>
            <a:off x="36000" y="36000"/>
            <a:ext cx="3672408" cy="792088"/>
          </a:xfrm>
          <a:prstGeom prst="wedgeRoundRectCallout">
            <a:avLst>
              <a:gd name="adj1" fmla="val 89382"/>
              <a:gd name="adj2" fmla="val 1185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/>
              <a:t>4. Tlačítko Zadat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xmlns="" val="18110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0000" y="180000"/>
            <a:ext cx="8784000" cy="851297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spAutoFit/>
          </a:bodyPr>
          <a:lstStyle/>
          <a:p>
            <a:pPr marL="324000" algn="l"/>
            <a:r>
              <a:rPr lang="cs-CZ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zdroje</a:t>
            </a:r>
            <a:endParaRPr lang="cs-CZ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0000" y="1224000"/>
            <a:ext cx="8784000" cy="5509200"/>
          </a:xfrm>
        </p:spPr>
        <p:txBody>
          <a:bodyPr>
            <a:noAutofit/>
          </a:bodyPr>
          <a:lstStyle/>
          <a:p>
            <a:r>
              <a:rPr lang="cs-CZ" dirty="0"/>
              <a:t>VANÍČEK, Jiří. Informatika pro základní školy a víceletá gymnázia 2. díl. Brno: CP Books a. s., 2005, ISBN 80-251-0630-6.</a:t>
            </a:r>
          </a:p>
          <a:p>
            <a:r>
              <a:rPr lang="cs-CZ" dirty="0"/>
              <a:t>Všechny objekty, použité k vytvoření prezentace jsou vlastní tvorbou autora – Print screen Windows XP Professional</a:t>
            </a:r>
          </a:p>
          <a:p>
            <a:r>
              <a:rPr lang="cs-CZ" dirty="0" smtClean="0"/>
              <a:t>Nápověda </a:t>
            </a:r>
            <a:r>
              <a:rPr lang="cs-CZ" dirty="0"/>
              <a:t>k aplikaci Excel 2010</a:t>
            </a:r>
          </a:p>
          <a:p>
            <a:endParaRPr lang="cs-CZ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995736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2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2</Template>
  <TotalTime>0</TotalTime>
  <Words>165</Words>
  <Application>Microsoft Office PowerPoint</Application>
  <PresentationFormat>Předvádění na obrazovce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Prezentace 2</vt:lpstr>
      <vt:lpstr>Excel – funkce </vt:lpstr>
      <vt:lpstr>Funkce</vt:lpstr>
      <vt:lpstr>Funkce</vt:lpstr>
      <vt:lpstr>Funkce</vt:lpstr>
      <vt:lpstr>Použití funkce Suma – příklad </vt:lpstr>
      <vt:lpstr>Formát čísla</vt:lpstr>
      <vt:lpstr>Použité 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2013-05-19T08:28:05Z</dcterms:created>
  <dcterms:modified xsi:type="dcterms:W3CDTF">2013-12-06T09:12:19Z</dcterms:modified>
</cp:coreProperties>
</file>