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58" r:id="rId3"/>
    <p:sldId id="265" r:id="rId4"/>
    <p:sldId id="264" r:id="rId5"/>
    <p:sldId id="263" r:id="rId6"/>
    <p:sldId id="267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7F9F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 snapToObjects="1">
      <p:cViewPr varScale="1">
        <p:scale>
          <a:sx n="52" d="100"/>
          <a:sy n="52" d="100"/>
        </p:scale>
        <p:origin x="-18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1243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252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148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5471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334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296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9110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609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8728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877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318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rgbClr val="F7F9F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0959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  <a:ln>
            <a:solidFill>
              <a:srgbClr val="F7F9F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7F9F1"/>
                </a:solidFill>
              </a:rPr>
              <a:t>Excel – vzorce</a:t>
            </a:r>
            <a:endParaRPr lang="cs-CZ" dirty="0">
              <a:solidFill>
                <a:srgbClr val="F7F9F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031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endParaRPr lang="cs-CZ" sz="4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000" y="1368000"/>
            <a:ext cx="8784000" cy="5195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  <a:ln>
            <a:solidFill>
              <a:srgbClr val="F7F9F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 smtClean="0">
                <a:solidFill>
                  <a:srgbClr val="F7F9F1"/>
                </a:solidFill>
              </a:rPr>
              <a:t>Hodnota v buňce</a:t>
            </a:r>
            <a:endParaRPr lang="cs-CZ" dirty="0">
              <a:solidFill>
                <a:srgbClr val="F7F9F1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 flipH="1" flipV="1">
            <a:off x="2411760" y="5877272"/>
            <a:ext cx="1656184" cy="5244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139952" y="6077092"/>
            <a:ext cx="4716000" cy="64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600" dirty="0" smtClean="0"/>
              <a:t>v buňce vidíme hodnotu</a:t>
            </a:r>
            <a:endParaRPr lang="cs-CZ" sz="3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4000" y="1224000"/>
            <a:ext cx="6216479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600" dirty="0" smtClean="0"/>
              <a:t>v řádku vzorců je </a:t>
            </a:r>
            <a:r>
              <a:rPr lang="cs-CZ" sz="3600" dirty="0"/>
              <a:t>stejná hodnota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3707904" y="1943992"/>
            <a:ext cx="1296144" cy="1989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Ovál 24"/>
          <p:cNvSpPr/>
          <p:nvPr/>
        </p:nvSpPr>
        <p:spPr>
          <a:xfrm>
            <a:off x="4932040" y="4005064"/>
            <a:ext cx="720080" cy="576064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7" name="Ovál 26"/>
          <p:cNvSpPr/>
          <p:nvPr/>
        </p:nvSpPr>
        <p:spPr>
          <a:xfrm>
            <a:off x="731784" y="4894942"/>
            <a:ext cx="1535960" cy="134237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1813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  <a:ln>
            <a:solidFill>
              <a:srgbClr val="F7F9F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 smtClean="0">
                <a:solidFill>
                  <a:srgbClr val="F7F9F1"/>
                </a:solidFill>
              </a:rPr>
              <a:t>Vzorec v buňce</a:t>
            </a:r>
            <a:endParaRPr lang="cs-CZ" dirty="0">
              <a:solidFill>
                <a:srgbClr val="F7F9F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endParaRPr lang="cs-CZ" sz="40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000" y="1368000"/>
            <a:ext cx="8784000" cy="5195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4000" y="1224000"/>
            <a:ext cx="5508000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600" dirty="0" smtClean="0"/>
              <a:t>v řádku vzorců vidíme vzorec</a:t>
            </a:r>
            <a:endParaRPr lang="cs-CZ" sz="3600" dirty="0"/>
          </a:p>
        </p:txBody>
      </p:sp>
      <p:sp>
        <p:nvSpPr>
          <p:cNvPr id="8" name="Ovál 7"/>
          <p:cNvSpPr/>
          <p:nvPr/>
        </p:nvSpPr>
        <p:spPr>
          <a:xfrm>
            <a:off x="2339752" y="4894942"/>
            <a:ext cx="1535960" cy="134237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139952" y="6077092"/>
            <a:ext cx="4716000" cy="64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600" dirty="0" smtClean="0"/>
              <a:t>v buňce vidíme hodnotu</a:t>
            </a:r>
            <a:endParaRPr lang="cs-CZ" sz="3600" dirty="0"/>
          </a:p>
        </p:txBody>
      </p:sp>
      <p:sp>
        <p:nvSpPr>
          <p:cNvPr id="10" name="Ovál 9"/>
          <p:cNvSpPr/>
          <p:nvPr/>
        </p:nvSpPr>
        <p:spPr>
          <a:xfrm>
            <a:off x="5004048" y="4005064"/>
            <a:ext cx="1008112" cy="576064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H="1" flipV="1">
            <a:off x="3995936" y="5508000"/>
            <a:ext cx="2664296" cy="4550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546012" y="1943992"/>
            <a:ext cx="1890084" cy="1989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8715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  <a:ln>
            <a:solidFill>
              <a:srgbClr val="F7F9F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 smtClean="0">
                <a:solidFill>
                  <a:srgbClr val="F7F9F1"/>
                </a:solidFill>
              </a:rPr>
              <a:t>Psaní vzorců</a:t>
            </a:r>
            <a:endParaRPr lang="cs-CZ" dirty="0">
              <a:solidFill>
                <a:srgbClr val="F7F9F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Když do buňky napíšete vzorec, Excel jej spočítá a v buňce zobrazí výsledek</a:t>
            </a:r>
          </a:p>
          <a:p>
            <a:r>
              <a:rPr lang="cs-CZ" sz="4000" dirty="0" smtClean="0"/>
              <a:t>Zásady při psaní vzorců:</a:t>
            </a:r>
          </a:p>
          <a:p>
            <a:pPr marL="792000" lvl="1" indent="-360000"/>
            <a:r>
              <a:rPr lang="cs-CZ" sz="3600" dirty="0" smtClean="0"/>
              <a:t>každý vzorec musí začínat </a:t>
            </a:r>
            <a:r>
              <a:rPr lang="cs-CZ" sz="3600" b="1" dirty="0" smtClean="0">
                <a:solidFill>
                  <a:srgbClr val="FF0000"/>
                </a:solidFill>
              </a:rPr>
              <a:t>znakem =</a:t>
            </a:r>
          </a:p>
          <a:p>
            <a:pPr marL="792000" lvl="1" indent="-360000"/>
            <a:r>
              <a:rPr lang="cs-CZ" sz="3600" dirty="0" smtClean="0"/>
              <a:t>vzorec může obsahovat </a:t>
            </a:r>
            <a:r>
              <a:rPr lang="cs-CZ" sz="3600" b="1" dirty="0" smtClean="0">
                <a:solidFill>
                  <a:srgbClr val="FF0000"/>
                </a:solidFill>
              </a:rPr>
              <a:t>adresy buněk</a:t>
            </a:r>
          </a:p>
          <a:p>
            <a:pPr marL="792000" lvl="1" indent="-360000"/>
            <a:r>
              <a:rPr lang="cs-CZ" sz="3600" dirty="0" smtClean="0"/>
              <a:t>vzorec může obsahovat </a:t>
            </a:r>
            <a:r>
              <a:rPr lang="cs-CZ" sz="3600" b="1" dirty="0" smtClean="0">
                <a:solidFill>
                  <a:srgbClr val="FF0000"/>
                </a:solidFill>
              </a:rPr>
              <a:t>operátory</a:t>
            </a:r>
          </a:p>
          <a:p>
            <a:pPr marL="792000" lvl="1" indent="-360000"/>
            <a:r>
              <a:rPr lang="cs-CZ" sz="3600" dirty="0" smtClean="0"/>
              <a:t>vzorec může obsahovat</a:t>
            </a: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rgbClr val="FF0000"/>
                </a:solidFill>
              </a:rPr>
              <a:t>konstanty</a:t>
            </a:r>
            <a:r>
              <a:rPr lang="cs-CZ" sz="3600" b="1" dirty="0" smtClean="0"/>
              <a:t> </a:t>
            </a:r>
            <a:r>
              <a:rPr lang="cs-CZ" sz="3600" dirty="0" smtClean="0"/>
              <a:t>(číselné nebo textové hodnoty)</a:t>
            </a:r>
            <a:endParaRPr lang="cs-CZ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39560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  <a:ln>
            <a:solidFill>
              <a:srgbClr val="F7F9F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 smtClean="0">
                <a:solidFill>
                  <a:srgbClr val="F7F9F1"/>
                </a:solidFill>
              </a:rPr>
              <a:t>Příklady vzorců</a:t>
            </a:r>
            <a:endParaRPr lang="cs-CZ" dirty="0">
              <a:solidFill>
                <a:srgbClr val="F7F9F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endParaRPr lang="cs-CZ" sz="4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79512" y="1224000"/>
            <a:ext cx="8784000" cy="549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2068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  <a:ln>
            <a:solidFill>
              <a:srgbClr val="F7F9F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 smtClean="0">
                <a:solidFill>
                  <a:srgbClr val="F7F9F1"/>
                </a:solidFill>
              </a:rPr>
              <a:t>Chyby ve vzorcích</a:t>
            </a:r>
            <a:endParaRPr lang="cs-CZ" dirty="0">
              <a:solidFill>
                <a:srgbClr val="F7F9F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Napsaný vzorec je dobré vyzkoušet (měníme proměnnou, kontrolujeme změny výsledku)</a:t>
            </a:r>
          </a:p>
          <a:p>
            <a:r>
              <a:rPr lang="cs-CZ" sz="4000" dirty="0" smtClean="0"/>
              <a:t>Při chybě se objeví chybové hlášení</a:t>
            </a:r>
          </a:p>
          <a:p>
            <a:pPr marL="792000" lvl="1" indent="-360000">
              <a:buClr>
                <a:schemeClr val="tx1"/>
              </a:buClr>
            </a:pPr>
            <a:r>
              <a:rPr lang="cs-CZ" sz="3600" dirty="0" smtClean="0">
                <a:solidFill>
                  <a:srgbClr val="FF0000"/>
                </a:solidFill>
              </a:rPr>
              <a:t>#NÁZEV? </a:t>
            </a:r>
            <a:r>
              <a:rPr lang="cs-CZ" sz="3600" dirty="0" smtClean="0"/>
              <a:t>(chybná adresa buňky)</a:t>
            </a:r>
            <a:endParaRPr lang="cs-CZ" sz="3600" dirty="0"/>
          </a:p>
          <a:p>
            <a:pPr marL="792000" lvl="1" indent="-360000">
              <a:buClr>
                <a:schemeClr val="tx1"/>
              </a:buClr>
            </a:pPr>
            <a:r>
              <a:rPr lang="cs-CZ" sz="3600" dirty="0" smtClean="0">
                <a:solidFill>
                  <a:srgbClr val="FF0000"/>
                </a:solidFill>
              </a:rPr>
              <a:t>#DĚLĚNÍ_NULOU! </a:t>
            </a:r>
            <a:r>
              <a:rPr lang="cs-CZ" sz="3600" dirty="0" smtClean="0"/>
              <a:t>(dělení nulou)</a:t>
            </a:r>
          </a:p>
          <a:p>
            <a:pPr marL="792000" lvl="1" indent="-360000">
              <a:buClr>
                <a:schemeClr val="tx1"/>
              </a:buClr>
            </a:pPr>
            <a:r>
              <a:rPr lang="cs-CZ" sz="3600" dirty="0" smtClean="0">
                <a:solidFill>
                  <a:srgbClr val="FF0000"/>
                </a:solidFill>
              </a:rPr>
              <a:t>#HODNOTA! </a:t>
            </a:r>
            <a:r>
              <a:rPr lang="cs-CZ" sz="3600" dirty="0" smtClean="0"/>
              <a:t>(problém s datovými typy)</a:t>
            </a:r>
          </a:p>
          <a:p>
            <a:r>
              <a:rPr lang="cs-CZ" sz="4000" dirty="0" smtClean="0"/>
              <a:t>Vzorec opravíme poklepáním nebo F2</a:t>
            </a:r>
          </a:p>
        </p:txBody>
      </p:sp>
    </p:spTree>
    <p:extLst>
      <p:ext uri="{BB962C8B-B14F-4D97-AF65-F5344CB8AC3E}">
        <p14:creationId xmlns:p14="http://schemas.microsoft.com/office/powerpoint/2010/main" xmlns="" val="357173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  <a:ln>
            <a:solidFill>
              <a:srgbClr val="F7F9F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 smtClean="0">
                <a:solidFill>
                  <a:srgbClr val="F7F9F1"/>
                </a:solidFill>
              </a:rPr>
              <a:t>Použité zdroje</a:t>
            </a:r>
            <a:endParaRPr lang="cs-CZ" dirty="0">
              <a:solidFill>
                <a:srgbClr val="F7F9F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r>
              <a:rPr lang="cs-CZ" dirty="0"/>
              <a:t>VANÍČEK, Jiří. Informatika pro základní školy a víceletá gymnázia 2. díl. Brno: CP Books a. s., 2005, ISBN 80-251-0630-6.</a:t>
            </a:r>
          </a:p>
          <a:p>
            <a:r>
              <a:rPr lang="cs-CZ" dirty="0"/>
              <a:t>Všechny objekty, použité k vytvoření prezentace jsou vlastní tvorbou autora – Print screen Windows XP Professional</a:t>
            </a:r>
          </a:p>
          <a:p>
            <a:r>
              <a:rPr lang="cs-CZ" dirty="0" smtClean="0"/>
              <a:t>Nápověda k aplikaci Excel 2010</a:t>
            </a:r>
          </a:p>
        </p:txBody>
      </p:sp>
    </p:spTree>
    <p:extLst>
      <p:ext uri="{BB962C8B-B14F-4D97-AF65-F5344CB8AC3E}">
        <p14:creationId xmlns:p14="http://schemas.microsoft.com/office/powerpoint/2010/main" xmlns="" val="19373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1</Template>
  <TotalTime>0</TotalTime>
  <Words>138</Words>
  <Application>Microsoft Office PowerPoint</Application>
  <PresentationFormat>Předvádění na obrazovce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Prezentace 1</vt:lpstr>
      <vt:lpstr>Excel – vzorce</vt:lpstr>
      <vt:lpstr>Hodnota v buňce</vt:lpstr>
      <vt:lpstr>Vzorec v buňce</vt:lpstr>
      <vt:lpstr>Psaní vzorců</vt:lpstr>
      <vt:lpstr>Příklady vzorců</vt:lpstr>
      <vt:lpstr>Chyby ve vzorcích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2013-05-05T12:34:06Z</dcterms:created>
  <dcterms:modified xsi:type="dcterms:W3CDTF">2013-11-28T20:54:56Z</dcterms:modified>
</cp:coreProperties>
</file>