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728" autoAdjust="0"/>
  </p:normalViewPr>
  <p:slideViewPr>
    <p:cSldViewPr snapToObjects="1">
      <p:cViewPr varScale="1">
        <p:scale>
          <a:sx n="52" d="100"/>
          <a:sy n="52" d="100"/>
        </p:scale>
        <p:origin x="-188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BB79D-EB01-4F82-A9D5-B090189B37E3}" type="datetimeFigureOut">
              <a:rPr lang="cs-CZ" smtClean="0"/>
              <a:pPr/>
              <a:t>28.11.2013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C16BC-1AA0-45DF-AA87-9B49FEF0708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012435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BB79D-EB01-4F82-A9D5-B090189B37E3}" type="datetimeFigureOut">
              <a:rPr lang="cs-CZ" smtClean="0"/>
              <a:pPr/>
              <a:t>28.11.2013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C16BC-1AA0-45DF-AA87-9B49FEF0708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842526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BB79D-EB01-4F82-A9D5-B090189B37E3}" type="datetimeFigureOut">
              <a:rPr lang="cs-CZ" smtClean="0"/>
              <a:pPr/>
              <a:t>28.11.2013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C16BC-1AA0-45DF-AA87-9B49FEF0708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601480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BB79D-EB01-4F82-A9D5-B090189B37E3}" type="datetimeFigureOut">
              <a:rPr lang="cs-CZ" smtClean="0"/>
              <a:pPr/>
              <a:t>28.11.2013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C16BC-1AA0-45DF-AA87-9B49FEF0708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054715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BB79D-EB01-4F82-A9D5-B090189B37E3}" type="datetimeFigureOut">
              <a:rPr lang="cs-CZ" smtClean="0"/>
              <a:pPr/>
              <a:t>28.11.2013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C16BC-1AA0-45DF-AA87-9B49FEF0708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913347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BB79D-EB01-4F82-A9D5-B090189B37E3}" type="datetimeFigureOut">
              <a:rPr lang="cs-CZ" smtClean="0"/>
              <a:pPr/>
              <a:t>28.11.2013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C16BC-1AA0-45DF-AA87-9B49FEF0708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742968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BB79D-EB01-4F82-A9D5-B090189B37E3}" type="datetimeFigureOut">
              <a:rPr lang="cs-CZ" smtClean="0"/>
              <a:pPr/>
              <a:t>28.11.2013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C16BC-1AA0-45DF-AA87-9B49FEF0708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891100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BB79D-EB01-4F82-A9D5-B090189B37E3}" type="datetimeFigureOut">
              <a:rPr lang="cs-CZ" smtClean="0"/>
              <a:pPr/>
              <a:t>28.11.2013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C16BC-1AA0-45DF-AA87-9B49FEF0708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16096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BB79D-EB01-4F82-A9D5-B090189B37E3}" type="datetimeFigureOut">
              <a:rPr lang="cs-CZ" smtClean="0"/>
              <a:pPr/>
              <a:t>28.11.2013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C16BC-1AA0-45DF-AA87-9B49FEF0708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287283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BB79D-EB01-4F82-A9D5-B090189B37E3}" type="datetimeFigureOut">
              <a:rPr lang="cs-CZ" smtClean="0"/>
              <a:pPr/>
              <a:t>28.11.2013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C16BC-1AA0-45DF-AA87-9B49FEF0708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28773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BB79D-EB01-4F82-A9D5-B090189B37E3}" type="datetimeFigureOut">
              <a:rPr lang="cs-CZ" smtClean="0"/>
              <a:pPr/>
              <a:t>28.11.2013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C16BC-1AA0-45DF-AA87-9B49FEF0708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743188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BB79D-EB01-4F82-A9D5-B090189B37E3}" type="datetimeFigureOut">
              <a:rPr lang="cs-CZ" smtClean="0"/>
              <a:pPr/>
              <a:t>28.11.2013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8C16BC-1AA0-45DF-AA87-9B49FEF0708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209591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693988"/>
            <a:ext cx="7772400" cy="1470025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Práce s tabulkami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580311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0000" y="221879"/>
            <a:ext cx="8784000" cy="769441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r>
              <a:rPr lang="cs-CZ" dirty="0" smtClean="0"/>
              <a:t>Tabulkové procesory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0000" y="1224000"/>
            <a:ext cx="8784000" cy="5508000"/>
          </a:xfrm>
        </p:spPr>
        <p:txBody>
          <a:bodyPr>
            <a:noAutofit/>
          </a:bodyPr>
          <a:lstStyle/>
          <a:p>
            <a:r>
              <a:rPr lang="cs-CZ" sz="4000" dirty="0" smtClean="0"/>
              <a:t>Zpracovávají data v tabulce</a:t>
            </a:r>
          </a:p>
          <a:p>
            <a:pPr marL="792000" lvl="1" indent="-360000"/>
            <a:r>
              <a:rPr lang="cs-CZ" sz="3600" dirty="0" smtClean="0"/>
              <a:t>počítají nová čísla pomocí vzorců</a:t>
            </a:r>
          </a:p>
          <a:p>
            <a:pPr marL="792000" lvl="1" indent="-360000"/>
            <a:r>
              <a:rPr lang="cs-CZ" sz="3600" dirty="0" smtClean="0"/>
              <a:t>třídí a vybírají data</a:t>
            </a:r>
          </a:p>
          <a:p>
            <a:pPr marL="792000" lvl="1" indent="-360000"/>
            <a:r>
              <a:rPr lang="cs-CZ" sz="3600" dirty="0" smtClean="0"/>
              <a:t>znázorňují data např. v grafech</a:t>
            </a:r>
          </a:p>
          <a:p>
            <a:r>
              <a:rPr lang="cs-CZ" sz="4000" dirty="0" smtClean="0"/>
              <a:t>Bývají součástí kancelářských balíků:</a:t>
            </a:r>
          </a:p>
          <a:p>
            <a:pPr marL="792000" lvl="1" indent="-360000"/>
            <a:r>
              <a:rPr lang="cs-CZ" sz="3600" dirty="0" smtClean="0"/>
              <a:t>Microsoft Office → Excel</a:t>
            </a:r>
          </a:p>
          <a:p>
            <a:pPr marL="792000" lvl="1" indent="-360000"/>
            <a:r>
              <a:rPr lang="cs-CZ" sz="3600" dirty="0" smtClean="0"/>
              <a:t>OpenOffice.org </a:t>
            </a:r>
            <a:r>
              <a:rPr lang="cs-CZ" sz="3600" dirty="0"/>
              <a:t>→ </a:t>
            </a:r>
            <a:r>
              <a:rPr lang="cs-CZ" sz="3600" dirty="0" smtClean="0"/>
              <a:t>Calc </a:t>
            </a:r>
          </a:p>
          <a:p>
            <a:pPr marL="792000" lvl="1" indent="-360000"/>
            <a:r>
              <a:rPr lang="cs-CZ" sz="3600" dirty="0" smtClean="0"/>
              <a:t>KOffice </a:t>
            </a:r>
            <a:r>
              <a:rPr lang="cs-CZ" sz="3600" dirty="0"/>
              <a:t>→ </a:t>
            </a:r>
            <a:r>
              <a:rPr lang="cs-CZ" sz="3600" dirty="0" smtClean="0"/>
              <a:t>KSpread</a:t>
            </a:r>
          </a:p>
          <a:p>
            <a:endParaRPr lang="cs-CZ" sz="4000" dirty="0" smtClean="0"/>
          </a:p>
          <a:p>
            <a:endParaRPr lang="cs-CZ" sz="4000" dirty="0" smtClean="0"/>
          </a:p>
          <a:p>
            <a:endParaRPr lang="cs-CZ" sz="4000" dirty="0" smtClean="0"/>
          </a:p>
        </p:txBody>
      </p:sp>
    </p:spTree>
    <p:extLst>
      <p:ext uri="{BB962C8B-B14F-4D97-AF65-F5344CB8AC3E}">
        <p14:creationId xmlns="" xmlns:p14="http://schemas.microsoft.com/office/powerpoint/2010/main" val="1918135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0000" y="221879"/>
            <a:ext cx="8784000" cy="769441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r>
              <a:rPr lang="cs-CZ" dirty="0" smtClean="0"/>
              <a:t>Microsoft Excel 2010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0000" y="1224000"/>
            <a:ext cx="8784000" cy="5508000"/>
          </a:xfrm>
        </p:spPr>
        <p:txBody>
          <a:bodyPr>
            <a:noAutofit/>
          </a:bodyPr>
          <a:lstStyle/>
          <a:p>
            <a:r>
              <a:rPr lang="cs-CZ" sz="4000" dirty="0" smtClean="0"/>
              <a:t>Souborům Excelu se říká </a:t>
            </a:r>
            <a:r>
              <a:rPr lang="cs-CZ" sz="4000" b="1" dirty="0" smtClean="0"/>
              <a:t>sešity</a:t>
            </a:r>
          </a:p>
          <a:p>
            <a:r>
              <a:rPr lang="cs-CZ" sz="4000" dirty="0" smtClean="0"/>
              <a:t>Sešity obsahují různý počet </a:t>
            </a:r>
            <a:r>
              <a:rPr lang="cs-CZ" sz="4000" b="1" dirty="0" smtClean="0"/>
              <a:t>listů</a:t>
            </a:r>
          </a:p>
          <a:p>
            <a:r>
              <a:rPr lang="cs-CZ" sz="4000" dirty="0" smtClean="0"/>
              <a:t>Listy jsou složeny z </a:t>
            </a:r>
            <a:r>
              <a:rPr lang="cs-CZ" sz="4000" b="1" dirty="0" smtClean="0"/>
              <a:t>buněk</a:t>
            </a:r>
            <a:endParaRPr lang="cs-CZ" sz="4000" dirty="0" smtClean="0"/>
          </a:p>
          <a:p>
            <a:r>
              <a:rPr lang="cs-CZ" sz="4000" dirty="0" smtClean="0"/>
              <a:t>Buňky jsou uspořádány do </a:t>
            </a:r>
            <a:r>
              <a:rPr lang="cs-CZ" sz="4000" b="1" dirty="0" smtClean="0"/>
              <a:t>řádků a sloupců</a:t>
            </a:r>
            <a:endParaRPr lang="cs-CZ" sz="4000" dirty="0" smtClean="0"/>
          </a:p>
          <a:p>
            <a:r>
              <a:rPr lang="cs-CZ" sz="4000" dirty="0" smtClean="0"/>
              <a:t>Každý řádek je očíslován</a:t>
            </a:r>
          </a:p>
          <a:p>
            <a:r>
              <a:rPr lang="cs-CZ" sz="4000" dirty="0" smtClean="0"/>
              <a:t>Každý sloupec je pojmenován</a:t>
            </a:r>
          </a:p>
        </p:txBody>
      </p:sp>
    </p:spTree>
    <p:extLst>
      <p:ext uri="{BB962C8B-B14F-4D97-AF65-F5344CB8AC3E}">
        <p14:creationId xmlns="" xmlns:p14="http://schemas.microsoft.com/office/powerpoint/2010/main" val="1816965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0000" y="1224000"/>
            <a:ext cx="8784000" cy="5508000"/>
          </a:xfrm>
        </p:spPr>
        <p:txBody>
          <a:bodyPr>
            <a:noAutofit/>
          </a:bodyPr>
          <a:lstStyle/>
          <a:p>
            <a:r>
              <a:rPr lang="cs-CZ" sz="4000" dirty="0" smtClean="0"/>
              <a:t>Každá buňka je určena jedinečnou polohou ve sloupci a v řádku</a:t>
            </a:r>
          </a:p>
          <a:p>
            <a:r>
              <a:rPr lang="cs-CZ" sz="4000" dirty="0" smtClean="0"/>
              <a:t>Například buňka E2</a:t>
            </a:r>
          </a:p>
          <a:p>
            <a:endParaRPr lang="cs-CZ" sz="4000" dirty="0" smtClean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0000" y="221879"/>
            <a:ext cx="8784000" cy="769441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r>
              <a:rPr lang="cs-CZ" dirty="0"/>
              <a:t>Microsoft Excel 2010</a:t>
            </a:r>
          </a:p>
        </p:txBody>
      </p:sp>
      <p:grpSp>
        <p:nvGrpSpPr>
          <p:cNvPr id="4" name="Skupina 3"/>
          <p:cNvGrpSpPr/>
          <p:nvPr/>
        </p:nvGrpSpPr>
        <p:grpSpPr>
          <a:xfrm>
            <a:off x="611560" y="2911794"/>
            <a:ext cx="8208912" cy="3674701"/>
            <a:chOff x="611560" y="2911794"/>
            <a:chExt cx="8208912" cy="3674701"/>
          </a:xfrm>
        </p:grpSpPr>
        <p:pic>
          <p:nvPicPr>
            <p:cNvPr id="1036" name="Picture 3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611560" y="3429000"/>
              <a:ext cx="3899647" cy="26894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4" name="Zaoblený obdélníkový popisek 43"/>
            <p:cNvSpPr/>
            <p:nvPr/>
          </p:nvSpPr>
          <p:spPr>
            <a:xfrm>
              <a:off x="3347864" y="5949280"/>
              <a:ext cx="3960440" cy="637215"/>
            </a:xfrm>
            <a:prstGeom prst="wedgeRoundRectCallout">
              <a:avLst>
                <a:gd name="adj1" fmla="val -114261"/>
                <a:gd name="adj2" fmla="val -124510"/>
                <a:gd name="adj3" fmla="val 16667"/>
              </a:avLst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cs-CZ" sz="3200" dirty="0" smtClean="0"/>
                <a:t>a zároveň ve 2. řádku</a:t>
              </a:r>
              <a:endParaRPr lang="cs-CZ" sz="3200" dirty="0"/>
            </a:p>
          </p:txBody>
        </p:sp>
        <p:grpSp>
          <p:nvGrpSpPr>
            <p:cNvPr id="1044" name="Skupina 1043"/>
            <p:cNvGrpSpPr/>
            <p:nvPr/>
          </p:nvGrpSpPr>
          <p:grpSpPr>
            <a:xfrm>
              <a:off x="3964206" y="2911794"/>
              <a:ext cx="1666968" cy="2528596"/>
              <a:chOff x="3964206" y="2911794"/>
              <a:chExt cx="1666968" cy="2528596"/>
            </a:xfrm>
          </p:grpSpPr>
          <p:cxnSp>
            <p:nvCxnSpPr>
              <p:cNvPr id="1028" name="Pravoúhlá spojnice 1027"/>
              <p:cNvCxnSpPr/>
              <p:nvPr/>
            </p:nvCxnSpPr>
            <p:spPr>
              <a:xfrm rot="5400000">
                <a:off x="3528000" y="3348000"/>
                <a:ext cx="2528596" cy="1656184"/>
              </a:xfrm>
              <a:prstGeom prst="bentConnector3">
                <a:avLst>
                  <a:gd name="adj1" fmla="val 99989"/>
                </a:avLst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43" name="Přímá spojnice 1042"/>
              <p:cNvCxnSpPr/>
              <p:nvPr/>
            </p:nvCxnSpPr>
            <p:spPr>
              <a:xfrm>
                <a:off x="4726800" y="2916000"/>
                <a:ext cx="904374" cy="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035" name="Zaoblený obdélníkový popisek 1034"/>
            <p:cNvSpPr/>
            <p:nvPr/>
          </p:nvSpPr>
          <p:spPr>
            <a:xfrm>
              <a:off x="4860032" y="3430014"/>
              <a:ext cx="3960440" cy="637200"/>
            </a:xfrm>
            <a:prstGeom prst="wedgeRoundRectCallout">
              <a:avLst>
                <a:gd name="adj1" fmla="val -78609"/>
                <a:gd name="adj2" fmla="val 206404"/>
                <a:gd name="adj3" fmla="val 16667"/>
              </a:avLst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cs-CZ" sz="3200" dirty="0" smtClean="0"/>
                <a:t>je v 5. sloupci (E)</a:t>
              </a:r>
              <a:endParaRPr lang="cs-CZ" sz="3200" dirty="0"/>
            </a:p>
          </p:txBody>
        </p:sp>
      </p:grpSp>
    </p:spTree>
    <p:extLst>
      <p:ext uri="{BB962C8B-B14F-4D97-AF65-F5344CB8AC3E}">
        <p14:creationId xmlns="" xmlns:p14="http://schemas.microsoft.com/office/powerpoint/2010/main" val="971025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0000" y="221879"/>
            <a:ext cx="8784000" cy="769441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r>
              <a:rPr lang="cs-CZ" dirty="0"/>
              <a:t>Microsoft Excel 2010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0000" y="1224000"/>
            <a:ext cx="8784000" cy="5508000"/>
          </a:xfrm>
        </p:spPr>
        <p:txBody>
          <a:bodyPr>
            <a:noAutofit/>
          </a:bodyPr>
          <a:lstStyle/>
          <a:p>
            <a:r>
              <a:rPr lang="cs-CZ" sz="4000" dirty="0" smtClean="0"/>
              <a:t>Poloze buňky ve sloupci a řádku říkáme </a:t>
            </a:r>
            <a:r>
              <a:rPr lang="cs-CZ" sz="4000" b="1" dirty="0" smtClean="0"/>
              <a:t>adresa buňky</a:t>
            </a:r>
          </a:p>
          <a:p>
            <a:r>
              <a:rPr lang="cs-CZ" sz="4000" dirty="0" smtClean="0"/>
              <a:t>Buňky mohou obsahovat:</a:t>
            </a:r>
          </a:p>
          <a:p>
            <a:pPr marL="792000" lvl="1" indent="-360000"/>
            <a:r>
              <a:rPr lang="cs-CZ" sz="3600" b="1" dirty="0" smtClean="0"/>
              <a:t>hodnoty</a:t>
            </a:r>
            <a:r>
              <a:rPr lang="cs-CZ" sz="3600" dirty="0" smtClean="0"/>
              <a:t> (čísla, text)</a:t>
            </a:r>
          </a:p>
          <a:p>
            <a:pPr marL="792000" lvl="1" indent="-360000"/>
            <a:r>
              <a:rPr lang="cs-CZ" sz="3600" b="1" dirty="0" smtClean="0"/>
              <a:t>vzorce</a:t>
            </a:r>
          </a:p>
          <a:p>
            <a:r>
              <a:rPr lang="cs-CZ" sz="4000" dirty="0" smtClean="0"/>
              <a:t>Buňky můžeme formátovat (písmo, pozadí, ohraničení, velikost)</a:t>
            </a:r>
          </a:p>
          <a:p>
            <a:r>
              <a:rPr lang="cs-CZ" sz="4000" dirty="0" smtClean="0"/>
              <a:t>Předtím je ale musíme označit</a:t>
            </a:r>
          </a:p>
        </p:txBody>
      </p:sp>
    </p:spTree>
    <p:extLst>
      <p:ext uri="{BB962C8B-B14F-4D97-AF65-F5344CB8AC3E}">
        <p14:creationId xmlns="" xmlns:p14="http://schemas.microsoft.com/office/powerpoint/2010/main" val="511775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0000" y="221879"/>
            <a:ext cx="8784000" cy="769441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r>
              <a:rPr lang="cs-CZ" dirty="0"/>
              <a:t>Microsoft Excel 2010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0000" y="1224000"/>
            <a:ext cx="8784000" cy="5508000"/>
          </a:xfrm>
        </p:spPr>
        <p:txBody>
          <a:bodyPr>
            <a:noAutofit/>
          </a:bodyPr>
          <a:lstStyle/>
          <a:p>
            <a:r>
              <a:rPr lang="cs-CZ" sz="4000" dirty="0" smtClean="0"/>
              <a:t>Jednotlivé buňky lze vybrat klepnutím myší nebo kurzorovými šipkami</a:t>
            </a:r>
          </a:p>
          <a:p>
            <a:r>
              <a:rPr lang="cs-CZ" sz="4000" dirty="0" smtClean="0"/>
              <a:t>Celý sloupec nebo řádek můžeme vybrat klepnutím myší na záhlaví sloupce nebo řádku</a:t>
            </a:r>
          </a:p>
          <a:p>
            <a:r>
              <a:rPr lang="cs-CZ" sz="4000" dirty="0" smtClean="0"/>
              <a:t>Po klepnutí a tažení myší se označí celá oblast buněk (stejně lze označit i více sloupců nebo řádků najednou)</a:t>
            </a:r>
          </a:p>
        </p:txBody>
      </p:sp>
    </p:spTree>
    <p:extLst>
      <p:ext uri="{BB962C8B-B14F-4D97-AF65-F5344CB8AC3E}">
        <p14:creationId xmlns="" xmlns:p14="http://schemas.microsoft.com/office/powerpoint/2010/main" val="3052920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0000" y="221879"/>
            <a:ext cx="8784000" cy="769441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r>
              <a:rPr lang="cs-CZ" dirty="0" smtClean="0"/>
              <a:t>Použité 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0000" y="1224000"/>
            <a:ext cx="8784000" cy="5508000"/>
          </a:xfrm>
        </p:spPr>
        <p:txBody>
          <a:bodyPr>
            <a:noAutofit/>
          </a:bodyPr>
          <a:lstStyle/>
          <a:p>
            <a:r>
              <a:rPr lang="cs-CZ" dirty="0"/>
              <a:t>VANÍČEK, Jiří. Informatika pro základní školy a víceletá gymnázia 2. díl. Brno: CP Books a. s., 2005, ISBN 80-251-0630-6.</a:t>
            </a:r>
          </a:p>
          <a:p>
            <a:r>
              <a:rPr lang="cs-CZ" dirty="0"/>
              <a:t>Všechny objekty, použité k vytvoření prezentace jsou vlastní tvorbou autora – Print screen Windows XP Professional</a:t>
            </a:r>
          </a:p>
          <a:p>
            <a:endParaRPr lang="cs-CZ" sz="4000" dirty="0" smtClean="0"/>
          </a:p>
        </p:txBody>
      </p:sp>
    </p:spTree>
    <p:extLst>
      <p:ext uri="{BB962C8B-B14F-4D97-AF65-F5344CB8AC3E}">
        <p14:creationId xmlns="" xmlns:p14="http://schemas.microsoft.com/office/powerpoint/2010/main" val="192068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 1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1</Template>
  <TotalTime>0</TotalTime>
  <Words>200</Words>
  <Application>Microsoft Office PowerPoint</Application>
  <PresentationFormat>Předvádění na obrazovce (4:3)</PresentationFormat>
  <Paragraphs>37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Prezentace 1</vt:lpstr>
      <vt:lpstr>Práce s tabulkami</vt:lpstr>
      <vt:lpstr>Tabulkové procesory</vt:lpstr>
      <vt:lpstr>Microsoft Excel 2010</vt:lpstr>
      <vt:lpstr>Microsoft Excel 2010</vt:lpstr>
      <vt:lpstr>Microsoft Excel 2010</vt:lpstr>
      <vt:lpstr>Microsoft Excel 2010</vt:lpstr>
      <vt:lpstr>Použité 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2013-04-27T07:10:28Z</dcterms:created>
  <dcterms:modified xsi:type="dcterms:W3CDTF">2013-11-28T20:55:30Z</dcterms:modified>
</cp:coreProperties>
</file>